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7"/>
  </p:notesMasterIdLst>
  <p:handoutMasterIdLst>
    <p:handoutMasterId r:id="rId28"/>
  </p:handoutMasterIdLst>
  <p:sldIdLst>
    <p:sldId id="264" r:id="rId3"/>
    <p:sldId id="276" r:id="rId4"/>
    <p:sldId id="281" r:id="rId5"/>
    <p:sldId id="282" r:id="rId6"/>
    <p:sldId id="283" r:id="rId7"/>
    <p:sldId id="312" r:id="rId8"/>
    <p:sldId id="308" r:id="rId9"/>
    <p:sldId id="285" r:id="rId10"/>
    <p:sldId id="286" r:id="rId11"/>
    <p:sldId id="313" r:id="rId12"/>
    <p:sldId id="289" r:id="rId13"/>
    <p:sldId id="321" r:id="rId14"/>
    <p:sldId id="291" r:id="rId15"/>
    <p:sldId id="306" r:id="rId16"/>
    <p:sldId id="292" r:id="rId17"/>
    <p:sldId id="293" r:id="rId18"/>
    <p:sldId id="294" r:id="rId19"/>
    <p:sldId id="314" r:id="rId20"/>
    <p:sldId id="315" r:id="rId21"/>
    <p:sldId id="316" r:id="rId22"/>
    <p:sldId id="317" r:id="rId23"/>
    <p:sldId id="318" r:id="rId24"/>
    <p:sldId id="319" r:id="rId25"/>
    <p:sldId id="320" r:id="rId2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95" autoAdjust="0"/>
    <p:restoredTop sz="94660" autoAdjust="0"/>
  </p:normalViewPr>
  <p:slideViewPr>
    <p:cSldViewPr showGuides="1">
      <p:cViewPr varScale="1">
        <p:scale>
          <a:sx n="82" d="100"/>
          <a:sy n="82" d="100"/>
        </p:scale>
        <p:origin x="446" y="72"/>
      </p:cViewPr>
      <p:guideLst>
        <p:guide pos="3839"/>
        <p:guide orient="horz" pos="2160"/>
      </p:guideLst>
    </p:cSldViewPr>
  </p:slideViewPr>
  <p:outlineViewPr>
    <p:cViewPr>
      <p:scale>
        <a:sx n="33" d="100"/>
        <a:sy n="33" d="100"/>
      </p:scale>
      <p:origin x="18" y="2184"/>
    </p:cViewPr>
  </p:outlin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0BB2F-C63D-4C1E-B2C9-FAF7BA4E3050}" type="doc">
      <dgm:prSet loTypeId="urn:microsoft.com/office/officeart/2005/8/layout/hierarchy2" loCatId="hierarchy" qsTypeId="urn:microsoft.com/office/officeart/2005/8/quickstyle/simple5" qsCatId="simple" csTypeId="urn:microsoft.com/office/officeart/2005/8/colors/colorful1#1" csCatId="colorful" phldr="1"/>
      <dgm:spPr/>
      <dgm:t>
        <a:bodyPr/>
        <a:lstStyle/>
        <a:p>
          <a:endParaRPr lang="en-US"/>
        </a:p>
      </dgm:t>
    </dgm:pt>
    <dgm:pt modelId="{BD2F39C9-06B6-46F8-B8DB-328173F26987}">
      <dgm:prSet phldrT="[Text]" custT="1"/>
      <dgm:spPr/>
      <dgm:t>
        <a:bodyPr/>
        <a:lstStyle/>
        <a:p>
          <a:pPr>
            <a:lnSpc>
              <a:spcPct val="150000"/>
            </a:lnSpc>
          </a:pP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endParaRPr lang="en-US" sz="2800" dirty="0">
            <a:latin typeface="Times New Roman" pitchFamily="18" charset="0"/>
            <a:cs typeface="Times New Roman" pitchFamily="18" charset="0"/>
          </a:endParaRPr>
        </a:p>
      </dgm:t>
    </dgm:pt>
    <dgm:pt modelId="{86D0060B-A591-432D-B2CA-E3EB6B410DEA}" type="parTrans" cxnId="{9C9334A9-5DCD-4B39-8D79-7439D09A5CB7}">
      <dgm:prSet/>
      <dgm:spPr/>
      <dgm:t>
        <a:bodyPr/>
        <a:lstStyle/>
        <a:p>
          <a:endParaRPr lang="en-US" sz="2800"/>
        </a:p>
      </dgm:t>
    </dgm:pt>
    <dgm:pt modelId="{F5572A69-8EA8-4B9A-9EBA-B6DBFB27988A}" type="sibTrans" cxnId="{9C9334A9-5DCD-4B39-8D79-7439D09A5CB7}">
      <dgm:prSet/>
      <dgm:spPr/>
      <dgm:t>
        <a:bodyPr/>
        <a:lstStyle/>
        <a:p>
          <a:endParaRPr lang="en-US" sz="2800"/>
        </a:p>
      </dgm:t>
    </dgm:pt>
    <dgm:pt modelId="{8B196E93-8881-4806-94BB-BC48A142C941}" type="pres">
      <dgm:prSet presAssocID="{D1A0BB2F-C63D-4C1E-B2C9-FAF7BA4E3050}" presName="diagram" presStyleCnt="0">
        <dgm:presLayoutVars>
          <dgm:chPref val="1"/>
          <dgm:dir/>
          <dgm:animOne val="branch"/>
          <dgm:animLvl val="lvl"/>
          <dgm:resizeHandles val="exact"/>
        </dgm:presLayoutVars>
      </dgm:prSet>
      <dgm:spPr/>
      <dgm:t>
        <a:bodyPr/>
        <a:lstStyle/>
        <a:p>
          <a:endParaRPr lang="en-US"/>
        </a:p>
      </dgm:t>
    </dgm:pt>
    <dgm:pt modelId="{95ADFB03-F962-48C5-A75B-9C3DAB7B882A}" type="pres">
      <dgm:prSet presAssocID="{BD2F39C9-06B6-46F8-B8DB-328173F26987}" presName="root1" presStyleCnt="0"/>
      <dgm:spPr/>
      <dgm:t>
        <a:bodyPr/>
        <a:lstStyle/>
        <a:p>
          <a:endParaRPr lang="en-US"/>
        </a:p>
      </dgm:t>
    </dgm:pt>
    <dgm:pt modelId="{C140C185-FCED-4323-9ABE-DBA1844048FB}" type="pres">
      <dgm:prSet presAssocID="{BD2F39C9-06B6-46F8-B8DB-328173F26987}" presName="LevelOneTextNode" presStyleLbl="node0" presStyleIdx="0" presStyleCnt="1" custScaleX="21576" custScaleY="58519" custLinFactNeighborX="-50542" custLinFactNeighborY="-780">
        <dgm:presLayoutVars>
          <dgm:chPref val="3"/>
        </dgm:presLayoutVars>
      </dgm:prSet>
      <dgm:spPr/>
      <dgm:t>
        <a:bodyPr/>
        <a:lstStyle/>
        <a:p>
          <a:endParaRPr lang="en-US"/>
        </a:p>
      </dgm:t>
    </dgm:pt>
    <dgm:pt modelId="{66A7E3F7-4BA8-4275-B538-65E47A31C8EF}" type="pres">
      <dgm:prSet presAssocID="{BD2F39C9-06B6-46F8-B8DB-328173F26987}" presName="level2hierChild" presStyleCnt="0"/>
      <dgm:spPr/>
      <dgm:t>
        <a:bodyPr/>
        <a:lstStyle/>
        <a:p>
          <a:endParaRPr lang="en-US"/>
        </a:p>
      </dgm:t>
    </dgm:pt>
  </dgm:ptLst>
  <dgm:cxnLst>
    <dgm:cxn modelId="{9C9334A9-5DCD-4B39-8D79-7439D09A5CB7}" srcId="{D1A0BB2F-C63D-4C1E-B2C9-FAF7BA4E3050}" destId="{BD2F39C9-06B6-46F8-B8DB-328173F26987}" srcOrd="0" destOrd="0" parTransId="{86D0060B-A591-432D-B2CA-E3EB6B410DEA}" sibTransId="{F5572A69-8EA8-4B9A-9EBA-B6DBFB27988A}"/>
    <dgm:cxn modelId="{1C713FE9-7E66-4A90-ACC0-6F39F5B0B952}" type="presOf" srcId="{BD2F39C9-06B6-46F8-B8DB-328173F26987}" destId="{C140C185-FCED-4323-9ABE-DBA1844048FB}" srcOrd="0" destOrd="0" presId="urn:microsoft.com/office/officeart/2005/8/layout/hierarchy2"/>
    <dgm:cxn modelId="{B691D6ED-88B5-4D0F-9570-1803BF1AF2B9}" type="presOf" srcId="{D1A0BB2F-C63D-4C1E-B2C9-FAF7BA4E3050}" destId="{8B196E93-8881-4806-94BB-BC48A142C941}" srcOrd="0" destOrd="0" presId="urn:microsoft.com/office/officeart/2005/8/layout/hierarchy2"/>
    <dgm:cxn modelId="{A8584F76-C2DE-4D98-B434-808057C59DA2}" type="presParOf" srcId="{8B196E93-8881-4806-94BB-BC48A142C941}" destId="{95ADFB03-F962-48C5-A75B-9C3DAB7B882A}" srcOrd="0" destOrd="0" presId="urn:microsoft.com/office/officeart/2005/8/layout/hierarchy2"/>
    <dgm:cxn modelId="{67E3A68F-3538-457D-9DC1-DE15439CAA7D}" type="presParOf" srcId="{95ADFB03-F962-48C5-A75B-9C3DAB7B882A}" destId="{C140C185-FCED-4323-9ABE-DBA1844048FB}" srcOrd="0" destOrd="0" presId="urn:microsoft.com/office/officeart/2005/8/layout/hierarchy2"/>
    <dgm:cxn modelId="{DE96A39D-1EEC-4C2A-B05F-A6006F39E5C4}" type="presParOf" srcId="{95ADFB03-F962-48C5-A75B-9C3DAB7B882A}" destId="{66A7E3F7-4BA8-4275-B538-65E47A31C8E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5F316-173A-4B12-9FBC-D8D5591EED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90A01BB-E80C-46E9-8E0C-6948B52864C1}">
      <dgm:prSet phldrT="[Text]" custT="1"/>
      <dgm:spPr/>
      <dgm:t>
        <a:bodyPr/>
        <a:lstStyle/>
        <a:p>
          <a:r>
            <a:rPr lang="en-US" sz="2400" smtClean="0">
              <a:latin typeface="Times New Roman" panose="02020603050405020304" pitchFamily="18" charset="0"/>
              <a:cs typeface="Times New Roman" panose="02020603050405020304" pitchFamily="18" charset="0"/>
            </a:rPr>
            <a:t>Nền kinh tế</a:t>
          </a:r>
          <a:endParaRPr lang="en-US" sz="2400">
            <a:latin typeface="Times New Roman" panose="02020603050405020304" pitchFamily="18" charset="0"/>
            <a:cs typeface="Times New Roman" panose="02020603050405020304" pitchFamily="18" charset="0"/>
          </a:endParaRPr>
        </a:p>
      </dgm:t>
    </dgm:pt>
    <dgm:pt modelId="{3DFC240C-B8E2-49C8-8FA8-AE33F95A39B2}" type="parTrans" cxnId="{D96578EA-81C6-4CAB-94F6-4C91EF7B29DA}">
      <dgm:prSet/>
      <dgm:spPr/>
      <dgm:t>
        <a:bodyPr/>
        <a:lstStyle/>
        <a:p>
          <a:endParaRPr lang="en-US" sz="2400">
            <a:latin typeface="Times New Roman" panose="02020603050405020304" pitchFamily="18" charset="0"/>
            <a:cs typeface="Times New Roman" panose="02020603050405020304" pitchFamily="18" charset="0"/>
          </a:endParaRPr>
        </a:p>
      </dgm:t>
    </dgm:pt>
    <dgm:pt modelId="{0588C05A-14BF-4AC4-8134-1AB3533A792F}" type="sibTrans" cxnId="{D96578EA-81C6-4CAB-94F6-4C91EF7B29DA}">
      <dgm:prSet/>
      <dgm:spPr/>
      <dgm:t>
        <a:bodyPr/>
        <a:lstStyle/>
        <a:p>
          <a:endParaRPr lang="en-US" sz="2400">
            <a:latin typeface="Times New Roman" panose="02020603050405020304" pitchFamily="18" charset="0"/>
            <a:cs typeface="Times New Roman" panose="02020603050405020304" pitchFamily="18" charset="0"/>
          </a:endParaRPr>
        </a:p>
      </dgm:t>
    </dgm:pt>
    <dgm:pt modelId="{A2013E07-0A2E-43DB-A4EB-9FD3ED265A56}">
      <dgm:prSet phldrT="[Text]" custT="1"/>
      <dgm:spPr/>
      <dgm:t>
        <a:bodyPr/>
        <a:lstStyle/>
        <a:p>
          <a:r>
            <a:rPr lang="en-US" sz="2400" smtClean="0">
              <a:latin typeface="Times New Roman" panose="02020603050405020304" pitchFamily="18" charset="0"/>
              <a:cs typeface="Times New Roman" panose="02020603050405020304" pitchFamily="18" charset="0"/>
            </a:rPr>
            <a:t>Người tiêu dùng</a:t>
          </a:r>
          <a:endParaRPr lang="en-US" sz="2400">
            <a:latin typeface="Times New Roman" panose="02020603050405020304" pitchFamily="18" charset="0"/>
            <a:cs typeface="Times New Roman" panose="02020603050405020304" pitchFamily="18" charset="0"/>
          </a:endParaRPr>
        </a:p>
      </dgm:t>
    </dgm:pt>
    <dgm:pt modelId="{2567009A-6779-4636-9218-B3B312D01328}" type="parTrans" cxnId="{61C72AC0-67C4-4206-ABBA-3F7B4921798F}">
      <dgm:prSet/>
      <dgm:spPr/>
      <dgm:t>
        <a:bodyPr/>
        <a:lstStyle/>
        <a:p>
          <a:endParaRPr lang="en-US" sz="2400">
            <a:latin typeface="Times New Roman" panose="02020603050405020304" pitchFamily="18" charset="0"/>
            <a:cs typeface="Times New Roman" panose="02020603050405020304" pitchFamily="18" charset="0"/>
          </a:endParaRPr>
        </a:p>
      </dgm:t>
    </dgm:pt>
    <dgm:pt modelId="{1CCC6ACF-D22F-48A6-9F56-6812D782289F}" type="sibTrans" cxnId="{61C72AC0-67C4-4206-ABBA-3F7B4921798F}">
      <dgm:prSet/>
      <dgm:spPr/>
      <dgm:t>
        <a:bodyPr/>
        <a:lstStyle/>
        <a:p>
          <a:endParaRPr lang="en-US" sz="2400">
            <a:latin typeface="Times New Roman" panose="02020603050405020304" pitchFamily="18" charset="0"/>
            <a:cs typeface="Times New Roman" panose="02020603050405020304" pitchFamily="18" charset="0"/>
          </a:endParaRPr>
        </a:p>
      </dgm:t>
    </dgm:pt>
    <dgm:pt modelId="{715D2FB0-385A-45AC-A5C0-5B8F319E843D}">
      <dgm:prSet phldrT="[Text]" custT="1"/>
      <dgm:spPr/>
      <dgm:t>
        <a:bodyPr/>
        <a:lstStyle/>
        <a:p>
          <a:r>
            <a:rPr lang="en-US" sz="2400" smtClean="0">
              <a:latin typeface="Times New Roman" panose="02020603050405020304" pitchFamily="18" charset="0"/>
              <a:cs typeface="Times New Roman" panose="02020603050405020304" pitchFamily="18" charset="0"/>
            </a:rPr>
            <a:t>Doanh nghiệp</a:t>
          </a:r>
          <a:endParaRPr lang="en-US" sz="2400">
            <a:latin typeface="Times New Roman" panose="02020603050405020304" pitchFamily="18" charset="0"/>
            <a:cs typeface="Times New Roman" panose="02020603050405020304" pitchFamily="18" charset="0"/>
          </a:endParaRPr>
        </a:p>
      </dgm:t>
    </dgm:pt>
    <dgm:pt modelId="{0CC0198F-B0B5-4AEE-9E67-491CCF15B877}" type="parTrans" cxnId="{7E28739E-2B61-4225-BBDE-44762F97691F}">
      <dgm:prSet/>
      <dgm:spPr/>
      <dgm:t>
        <a:bodyPr/>
        <a:lstStyle/>
        <a:p>
          <a:endParaRPr lang="en-US" sz="2400">
            <a:latin typeface="Times New Roman" panose="02020603050405020304" pitchFamily="18" charset="0"/>
            <a:cs typeface="Times New Roman" panose="02020603050405020304" pitchFamily="18" charset="0"/>
          </a:endParaRPr>
        </a:p>
      </dgm:t>
    </dgm:pt>
    <dgm:pt modelId="{C86C6BC3-CC92-4A67-8871-C49DC99C7065}" type="sibTrans" cxnId="{7E28739E-2B61-4225-BBDE-44762F97691F}">
      <dgm:prSet/>
      <dgm:spPr/>
      <dgm:t>
        <a:bodyPr/>
        <a:lstStyle/>
        <a:p>
          <a:endParaRPr lang="en-US" sz="2400">
            <a:latin typeface="Times New Roman" panose="02020603050405020304" pitchFamily="18" charset="0"/>
            <a:cs typeface="Times New Roman" panose="02020603050405020304" pitchFamily="18" charset="0"/>
          </a:endParaRPr>
        </a:p>
      </dgm:t>
    </dgm:pt>
    <dgm:pt modelId="{B3A41A8D-2DC2-497A-A41C-059FA301D75D}">
      <dgm:prSet phldrT="[Text]" custT="1"/>
      <dgm:spPr/>
      <dgm:t>
        <a:bodyPr/>
        <a:lstStyle/>
        <a:p>
          <a:r>
            <a:rPr lang="en-US" sz="2400" smtClean="0">
              <a:latin typeface="Times New Roman" panose="02020603050405020304" pitchFamily="18" charset="0"/>
              <a:cs typeface="Times New Roman" panose="02020603050405020304" pitchFamily="18" charset="0"/>
            </a:rPr>
            <a:t>Chính phủ</a:t>
          </a:r>
          <a:endParaRPr lang="en-US" sz="2400">
            <a:latin typeface="Times New Roman" panose="02020603050405020304" pitchFamily="18" charset="0"/>
            <a:cs typeface="Times New Roman" panose="02020603050405020304" pitchFamily="18" charset="0"/>
          </a:endParaRPr>
        </a:p>
      </dgm:t>
    </dgm:pt>
    <dgm:pt modelId="{22B9FDAD-5134-4A72-B17E-1BF5E3B47AD6}" type="parTrans" cxnId="{ACC3F809-17A0-4022-9B5A-EF871C6EAE94}">
      <dgm:prSet/>
      <dgm:spPr/>
      <dgm:t>
        <a:bodyPr/>
        <a:lstStyle/>
        <a:p>
          <a:endParaRPr lang="en-US" sz="2400">
            <a:latin typeface="Times New Roman" panose="02020603050405020304" pitchFamily="18" charset="0"/>
            <a:cs typeface="Times New Roman" panose="02020603050405020304" pitchFamily="18" charset="0"/>
          </a:endParaRPr>
        </a:p>
      </dgm:t>
    </dgm:pt>
    <dgm:pt modelId="{88AB23FC-6E11-4F71-A0A5-9BD7AEFEB031}" type="sibTrans" cxnId="{ACC3F809-17A0-4022-9B5A-EF871C6EAE94}">
      <dgm:prSet/>
      <dgm:spPr/>
      <dgm:t>
        <a:bodyPr/>
        <a:lstStyle/>
        <a:p>
          <a:endParaRPr lang="en-US" sz="2400">
            <a:latin typeface="Times New Roman" panose="02020603050405020304" pitchFamily="18" charset="0"/>
            <a:cs typeface="Times New Roman" panose="02020603050405020304" pitchFamily="18" charset="0"/>
          </a:endParaRPr>
        </a:p>
      </dgm:t>
    </dgm:pt>
    <dgm:pt modelId="{85B2FB26-6303-491D-B7DD-591C34BBC273}">
      <dgm:prSet phldrT="[Text]" custT="1"/>
      <dgm:spPr/>
      <dgm:t>
        <a:bodyPr/>
        <a:lstStyle/>
        <a:p>
          <a:r>
            <a:rPr lang="en-US" sz="2400" smtClean="0">
              <a:latin typeface="Times New Roman" panose="02020603050405020304" pitchFamily="18" charset="0"/>
              <a:cs typeface="Times New Roman" panose="02020603050405020304" pitchFamily="18" charset="0"/>
            </a:rPr>
            <a:t>Người nước ngoài</a:t>
          </a:r>
          <a:endParaRPr lang="en-US" sz="2400">
            <a:latin typeface="Times New Roman" panose="02020603050405020304" pitchFamily="18" charset="0"/>
            <a:cs typeface="Times New Roman" panose="02020603050405020304" pitchFamily="18" charset="0"/>
          </a:endParaRPr>
        </a:p>
      </dgm:t>
    </dgm:pt>
    <dgm:pt modelId="{FC5DCE88-DCD2-4FB8-85F2-87F8C3E2ECCD}" type="parTrans" cxnId="{04454D72-0C4A-4D7C-A50C-48ABD5E6B307}">
      <dgm:prSet/>
      <dgm:spPr/>
      <dgm:t>
        <a:bodyPr/>
        <a:lstStyle/>
        <a:p>
          <a:endParaRPr lang="en-US" sz="2400">
            <a:latin typeface="Times New Roman" panose="02020603050405020304" pitchFamily="18" charset="0"/>
            <a:cs typeface="Times New Roman" panose="02020603050405020304" pitchFamily="18" charset="0"/>
          </a:endParaRPr>
        </a:p>
      </dgm:t>
    </dgm:pt>
    <dgm:pt modelId="{FA56D20A-9D1D-4572-A991-ACEA48908F71}" type="sibTrans" cxnId="{04454D72-0C4A-4D7C-A50C-48ABD5E6B307}">
      <dgm:prSet/>
      <dgm:spPr/>
      <dgm:t>
        <a:bodyPr/>
        <a:lstStyle/>
        <a:p>
          <a:endParaRPr lang="en-US" sz="2400">
            <a:latin typeface="Times New Roman" panose="02020603050405020304" pitchFamily="18" charset="0"/>
            <a:cs typeface="Times New Roman" panose="02020603050405020304" pitchFamily="18" charset="0"/>
          </a:endParaRPr>
        </a:p>
      </dgm:t>
    </dgm:pt>
    <dgm:pt modelId="{341C1D1B-A71D-4792-87FF-85383CC9A13F}" type="pres">
      <dgm:prSet presAssocID="{E955F316-173A-4B12-9FBC-D8D5591EED8F}" presName="Name0" presStyleCnt="0">
        <dgm:presLayoutVars>
          <dgm:chMax val="1"/>
          <dgm:dir/>
          <dgm:animLvl val="ctr"/>
          <dgm:resizeHandles val="exact"/>
        </dgm:presLayoutVars>
      </dgm:prSet>
      <dgm:spPr/>
      <dgm:t>
        <a:bodyPr/>
        <a:lstStyle/>
        <a:p>
          <a:endParaRPr lang="en-US"/>
        </a:p>
      </dgm:t>
    </dgm:pt>
    <dgm:pt modelId="{DB853CDF-B8E4-4618-B8AC-ADD1405E2E08}" type="pres">
      <dgm:prSet presAssocID="{E90A01BB-E80C-46E9-8E0C-6948B52864C1}" presName="centerShape" presStyleLbl="node0" presStyleIdx="0" presStyleCnt="1" custScaleX="117739" custScaleY="122645" custLinFactNeighborX="645" custLinFactNeighborY="374"/>
      <dgm:spPr/>
      <dgm:t>
        <a:bodyPr/>
        <a:lstStyle/>
        <a:p>
          <a:endParaRPr lang="en-US"/>
        </a:p>
      </dgm:t>
    </dgm:pt>
    <dgm:pt modelId="{DDCEBE4A-818A-418E-B6C2-BC6A6EB56974}" type="pres">
      <dgm:prSet presAssocID="{A2013E07-0A2E-43DB-A4EB-9FD3ED265A56}" presName="node" presStyleLbl="node1" presStyleIdx="0" presStyleCnt="4" custScaleX="117878" custScaleY="112132">
        <dgm:presLayoutVars>
          <dgm:bulletEnabled val="1"/>
        </dgm:presLayoutVars>
      </dgm:prSet>
      <dgm:spPr/>
      <dgm:t>
        <a:bodyPr/>
        <a:lstStyle/>
        <a:p>
          <a:endParaRPr lang="en-US"/>
        </a:p>
      </dgm:t>
    </dgm:pt>
    <dgm:pt modelId="{B3E17E12-97C3-4B81-B63A-AB2DB17C3017}" type="pres">
      <dgm:prSet presAssocID="{A2013E07-0A2E-43DB-A4EB-9FD3ED265A56}" presName="dummy" presStyleCnt="0"/>
      <dgm:spPr/>
    </dgm:pt>
    <dgm:pt modelId="{01E4494C-461C-488E-849A-7AE5A1226F7C}" type="pres">
      <dgm:prSet presAssocID="{1CCC6ACF-D22F-48A6-9F56-6812D782289F}" presName="sibTrans" presStyleLbl="sibTrans2D1" presStyleIdx="0" presStyleCnt="4"/>
      <dgm:spPr/>
      <dgm:t>
        <a:bodyPr/>
        <a:lstStyle/>
        <a:p>
          <a:endParaRPr lang="en-US"/>
        </a:p>
      </dgm:t>
    </dgm:pt>
    <dgm:pt modelId="{5FE75A57-AB22-4085-9087-2AD3A9441518}" type="pres">
      <dgm:prSet presAssocID="{715D2FB0-385A-45AC-A5C0-5B8F319E843D}" presName="node" presStyleLbl="node1" presStyleIdx="1" presStyleCnt="4" custScaleX="112132" custScaleY="112132">
        <dgm:presLayoutVars>
          <dgm:bulletEnabled val="1"/>
        </dgm:presLayoutVars>
      </dgm:prSet>
      <dgm:spPr/>
      <dgm:t>
        <a:bodyPr/>
        <a:lstStyle/>
        <a:p>
          <a:endParaRPr lang="en-US"/>
        </a:p>
      </dgm:t>
    </dgm:pt>
    <dgm:pt modelId="{EE72238D-E129-4BA2-BBC9-F85F42A0E383}" type="pres">
      <dgm:prSet presAssocID="{715D2FB0-385A-45AC-A5C0-5B8F319E843D}" presName="dummy" presStyleCnt="0"/>
      <dgm:spPr/>
    </dgm:pt>
    <dgm:pt modelId="{36535DE0-DC63-4910-B107-D5956CC2092D}" type="pres">
      <dgm:prSet presAssocID="{C86C6BC3-CC92-4A67-8871-C49DC99C7065}" presName="sibTrans" presStyleLbl="sibTrans2D1" presStyleIdx="1" presStyleCnt="4"/>
      <dgm:spPr/>
      <dgm:t>
        <a:bodyPr/>
        <a:lstStyle/>
        <a:p>
          <a:endParaRPr lang="en-US"/>
        </a:p>
      </dgm:t>
    </dgm:pt>
    <dgm:pt modelId="{0AB81D3A-7A1D-42FE-8484-E9CF6D61528D}" type="pres">
      <dgm:prSet presAssocID="{B3A41A8D-2DC2-497A-A41C-059FA301D75D}" presName="node" presStyleLbl="node1" presStyleIdx="2" presStyleCnt="4" custScaleX="117878" custScaleY="112132">
        <dgm:presLayoutVars>
          <dgm:bulletEnabled val="1"/>
        </dgm:presLayoutVars>
      </dgm:prSet>
      <dgm:spPr/>
      <dgm:t>
        <a:bodyPr/>
        <a:lstStyle/>
        <a:p>
          <a:endParaRPr lang="en-US"/>
        </a:p>
      </dgm:t>
    </dgm:pt>
    <dgm:pt modelId="{DDDCDD07-F5F0-4EDC-B567-60A94C9477CE}" type="pres">
      <dgm:prSet presAssocID="{B3A41A8D-2DC2-497A-A41C-059FA301D75D}" presName="dummy" presStyleCnt="0"/>
      <dgm:spPr/>
    </dgm:pt>
    <dgm:pt modelId="{529A1514-8755-4C66-BC5E-817ABACAC082}" type="pres">
      <dgm:prSet presAssocID="{88AB23FC-6E11-4F71-A0A5-9BD7AEFEB031}" presName="sibTrans" presStyleLbl="sibTrans2D1" presStyleIdx="2" presStyleCnt="4"/>
      <dgm:spPr/>
      <dgm:t>
        <a:bodyPr/>
        <a:lstStyle/>
        <a:p>
          <a:endParaRPr lang="en-US"/>
        </a:p>
      </dgm:t>
    </dgm:pt>
    <dgm:pt modelId="{509E1A6F-D91E-4D89-9574-F9FB80BD2B73}" type="pres">
      <dgm:prSet presAssocID="{85B2FB26-6303-491D-B7DD-591C34BBC273}" presName="node" presStyleLbl="node1" presStyleIdx="3" presStyleCnt="4" custScaleX="117878" custScaleY="112132">
        <dgm:presLayoutVars>
          <dgm:bulletEnabled val="1"/>
        </dgm:presLayoutVars>
      </dgm:prSet>
      <dgm:spPr/>
      <dgm:t>
        <a:bodyPr/>
        <a:lstStyle/>
        <a:p>
          <a:endParaRPr lang="en-US"/>
        </a:p>
      </dgm:t>
    </dgm:pt>
    <dgm:pt modelId="{73CAFB6D-EDD3-402F-970D-F7C07A336A76}" type="pres">
      <dgm:prSet presAssocID="{85B2FB26-6303-491D-B7DD-591C34BBC273}" presName="dummy" presStyleCnt="0"/>
      <dgm:spPr/>
    </dgm:pt>
    <dgm:pt modelId="{9E8792F7-3459-4CC8-AF37-D06D6E3E689A}" type="pres">
      <dgm:prSet presAssocID="{FA56D20A-9D1D-4572-A991-ACEA48908F71}" presName="sibTrans" presStyleLbl="sibTrans2D1" presStyleIdx="3" presStyleCnt="4"/>
      <dgm:spPr/>
      <dgm:t>
        <a:bodyPr/>
        <a:lstStyle/>
        <a:p>
          <a:endParaRPr lang="en-US"/>
        </a:p>
      </dgm:t>
    </dgm:pt>
  </dgm:ptLst>
  <dgm:cxnLst>
    <dgm:cxn modelId="{FEC393DC-31BB-453C-B5B7-F9A877110622}" type="presOf" srcId="{E90A01BB-E80C-46E9-8E0C-6948B52864C1}" destId="{DB853CDF-B8E4-4618-B8AC-ADD1405E2E08}" srcOrd="0" destOrd="0" presId="urn:microsoft.com/office/officeart/2005/8/layout/radial6"/>
    <dgm:cxn modelId="{BECEE400-B8AA-4E35-B49D-F69025468514}" type="presOf" srcId="{C86C6BC3-CC92-4A67-8871-C49DC99C7065}" destId="{36535DE0-DC63-4910-B107-D5956CC2092D}" srcOrd="0" destOrd="0" presId="urn:microsoft.com/office/officeart/2005/8/layout/radial6"/>
    <dgm:cxn modelId="{04EBA9D5-C90F-4017-B2A1-E1ED12ED6C2D}" type="presOf" srcId="{FA56D20A-9D1D-4572-A991-ACEA48908F71}" destId="{9E8792F7-3459-4CC8-AF37-D06D6E3E689A}" srcOrd="0" destOrd="0" presId="urn:microsoft.com/office/officeart/2005/8/layout/radial6"/>
    <dgm:cxn modelId="{BE9236C6-C83B-451A-8187-DFD74BA167F3}" type="presOf" srcId="{88AB23FC-6E11-4F71-A0A5-9BD7AEFEB031}" destId="{529A1514-8755-4C66-BC5E-817ABACAC082}" srcOrd="0" destOrd="0" presId="urn:microsoft.com/office/officeart/2005/8/layout/radial6"/>
    <dgm:cxn modelId="{7E28739E-2B61-4225-BBDE-44762F97691F}" srcId="{E90A01BB-E80C-46E9-8E0C-6948B52864C1}" destId="{715D2FB0-385A-45AC-A5C0-5B8F319E843D}" srcOrd="1" destOrd="0" parTransId="{0CC0198F-B0B5-4AEE-9E67-491CCF15B877}" sibTransId="{C86C6BC3-CC92-4A67-8871-C49DC99C7065}"/>
    <dgm:cxn modelId="{4A1738D0-D11A-45D0-A749-00116DE0645E}" type="presOf" srcId="{85B2FB26-6303-491D-B7DD-591C34BBC273}" destId="{509E1A6F-D91E-4D89-9574-F9FB80BD2B73}" srcOrd="0" destOrd="0" presId="urn:microsoft.com/office/officeart/2005/8/layout/radial6"/>
    <dgm:cxn modelId="{2BA8FBC8-D4E8-4176-B1B9-6844B73FAA54}" type="presOf" srcId="{1CCC6ACF-D22F-48A6-9F56-6812D782289F}" destId="{01E4494C-461C-488E-849A-7AE5A1226F7C}" srcOrd="0" destOrd="0" presId="urn:microsoft.com/office/officeart/2005/8/layout/radial6"/>
    <dgm:cxn modelId="{03D99F3C-09BC-4941-840C-57AA673DD042}" type="presOf" srcId="{715D2FB0-385A-45AC-A5C0-5B8F319E843D}" destId="{5FE75A57-AB22-4085-9087-2AD3A9441518}" srcOrd="0" destOrd="0" presId="urn:microsoft.com/office/officeart/2005/8/layout/radial6"/>
    <dgm:cxn modelId="{3B63C8A3-5BD5-4D1B-A3B0-FBA08DF31882}" type="presOf" srcId="{E955F316-173A-4B12-9FBC-D8D5591EED8F}" destId="{341C1D1B-A71D-4792-87FF-85383CC9A13F}" srcOrd="0" destOrd="0" presId="urn:microsoft.com/office/officeart/2005/8/layout/radial6"/>
    <dgm:cxn modelId="{04454D72-0C4A-4D7C-A50C-48ABD5E6B307}" srcId="{E90A01BB-E80C-46E9-8E0C-6948B52864C1}" destId="{85B2FB26-6303-491D-B7DD-591C34BBC273}" srcOrd="3" destOrd="0" parTransId="{FC5DCE88-DCD2-4FB8-85F2-87F8C3E2ECCD}" sibTransId="{FA56D20A-9D1D-4572-A991-ACEA48908F71}"/>
    <dgm:cxn modelId="{ACC3F809-17A0-4022-9B5A-EF871C6EAE94}" srcId="{E90A01BB-E80C-46E9-8E0C-6948B52864C1}" destId="{B3A41A8D-2DC2-497A-A41C-059FA301D75D}" srcOrd="2" destOrd="0" parTransId="{22B9FDAD-5134-4A72-B17E-1BF5E3B47AD6}" sibTransId="{88AB23FC-6E11-4F71-A0A5-9BD7AEFEB031}"/>
    <dgm:cxn modelId="{D96578EA-81C6-4CAB-94F6-4C91EF7B29DA}" srcId="{E955F316-173A-4B12-9FBC-D8D5591EED8F}" destId="{E90A01BB-E80C-46E9-8E0C-6948B52864C1}" srcOrd="0" destOrd="0" parTransId="{3DFC240C-B8E2-49C8-8FA8-AE33F95A39B2}" sibTransId="{0588C05A-14BF-4AC4-8134-1AB3533A792F}"/>
    <dgm:cxn modelId="{14BE8303-D4B5-47BF-A71C-13534C395829}" type="presOf" srcId="{A2013E07-0A2E-43DB-A4EB-9FD3ED265A56}" destId="{DDCEBE4A-818A-418E-B6C2-BC6A6EB56974}" srcOrd="0" destOrd="0" presId="urn:microsoft.com/office/officeart/2005/8/layout/radial6"/>
    <dgm:cxn modelId="{24099BD9-D683-46AF-9DCA-D7C718FBB8A0}" type="presOf" srcId="{B3A41A8D-2DC2-497A-A41C-059FA301D75D}" destId="{0AB81D3A-7A1D-42FE-8484-E9CF6D61528D}" srcOrd="0" destOrd="0" presId="urn:microsoft.com/office/officeart/2005/8/layout/radial6"/>
    <dgm:cxn modelId="{61C72AC0-67C4-4206-ABBA-3F7B4921798F}" srcId="{E90A01BB-E80C-46E9-8E0C-6948B52864C1}" destId="{A2013E07-0A2E-43DB-A4EB-9FD3ED265A56}" srcOrd="0" destOrd="0" parTransId="{2567009A-6779-4636-9218-B3B312D01328}" sibTransId="{1CCC6ACF-D22F-48A6-9F56-6812D782289F}"/>
    <dgm:cxn modelId="{30AD95B6-4E34-4C99-BC19-DDB134826199}" type="presParOf" srcId="{341C1D1B-A71D-4792-87FF-85383CC9A13F}" destId="{DB853CDF-B8E4-4618-B8AC-ADD1405E2E08}" srcOrd="0" destOrd="0" presId="urn:microsoft.com/office/officeart/2005/8/layout/radial6"/>
    <dgm:cxn modelId="{3EEC188B-C590-4D99-AF0A-B293FD32DE34}" type="presParOf" srcId="{341C1D1B-A71D-4792-87FF-85383CC9A13F}" destId="{DDCEBE4A-818A-418E-B6C2-BC6A6EB56974}" srcOrd="1" destOrd="0" presId="urn:microsoft.com/office/officeart/2005/8/layout/radial6"/>
    <dgm:cxn modelId="{992F85AB-60CD-46BD-AD5F-78BB8EF2739C}" type="presParOf" srcId="{341C1D1B-A71D-4792-87FF-85383CC9A13F}" destId="{B3E17E12-97C3-4B81-B63A-AB2DB17C3017}" srcOrd="2" destOrd="0" presId="urn:microsoft.com/office/officeart/2005/8/layout/radial6"/>
    <dgm:cxn modelId="{945B3024-55C4-43C4-AB28-26FE8DA2DC3F}" type="presParOf" srcId="{341C1D1B-A71D-4792-87FF-85383CC9A13F}" destId="{01E4494C-461C-488E-849A-7AE5A1226F7C}" srcOrd="3" destOrd="0" presId="urn:microsoft.com/office/officeart/2005/8/layout/radial6"/>
    <dgm:cxn modelId="{6D794A70-59E6-490F-8300-ADD02C820AD4}" type="presParOf" srcId="{341C1D1B-A71D-4792-87FF-85383CC9A13F}" destId="{5FE75A57-AB22-4085-9087-2AD3A9441518}" srcOrd="4" destOrd="0" presId="urn:microsoft.com/office/officeart/2005/8/layout/radial6"/>
    <dgm:cxn modelId="{8D5D0941-59DB-4524-A3C4-E2D8D741A0EC}" type="presParOf" srcId="{341C1D1B-A71D-4792-87FF-85383CC9A13F}" destId="{EE72238D-E129-4BA2-BBC9-F85F42A0E383}" srcOrd="5" destOrd="0" presId="urn:microsoft.com/office/officeart/2005/8/layout/radial6"/>
    <dgm:cxn modelId="{482EF083-2973-439B-BA08-BF07DC318776}" type="presParOf" srcId="{341C1D1B-A71D-4792-87FF-85383CC9A13F}" destId="{36535DE0-DC63-4910-B107-D5956CC2092D}" srcOrd="6" destOrd="0" presId="urn:microsoft.com/office/officeart/2005/8/layout/radial6"/>
    <dgm:cxn modelId="{0CCC8AEB-BA97-4B1A-9A35-E1ABE6544DD9}" type="presParOf" srcId="{341C1D1B-A71D-4792-87FF-85383CC9A13F}" destId="{0AB81D3A-7A1D-42FE-8484-E9CF6D61528D}" srcOrd="7" destOrd="0" presId="urn:microsoft.com/office/officeart/2005/8/layout/radial6"/>
    <dgm:cxn modelId="{06FB9D5E-57F2-430D-B73A-6309FA282569}" type="presParOf" srcId="{341C1D1B-A71D-4792-87FF-85383CC9A13F}" destId="{DDDCDD07-F5F0-4EDC-B567-60A94C9477CE}" srcOrd="8" destOrd="0" presId="urn:microsoft.com/office/officeart/2005/8/layout/radial6"/>
    <dgm:cxn modelId="{EB91F221-E89F-42B1-902B-8B66ECF21C7D}" type="presParOf" srcId="{341C1D1B-A71D-4792-87FF-85383CC9A13F}" destId="{529A1514-8755-4C66-BC5E-817ABACAC082}" srcOrd="9" destOrd="0" presId="urn:microsoft.com/office/officeart/2005/8/layout/radial6"/>
    <dgm:cxn modelId="{89E8DA2C-5E42-4CC2-A32B-6AFE97E7CC60}" type="presParOf" srcId="{341C1D1B-A71D-4792-87FF-85383CC9A13F}" destId="{509E1A6F-D91E-4D89-9574-F9FB80BD2B73}" srcOrd="10" destOrd="0" presId="urn:microsoft.com/office/officeart/2005/8/layout/radial6"/>
    <dgm:cxn modelId="{8097298D-F522-44CC-A9E6-FA30E613CD13}" type="presParOf" srcId="{341C1D1B-A71D-4792-87FF-85383CC9A13F}" destId="{73CAFB6D-EDD3-402F-970D-F7C07A336A76}" srcOrd="11" destOrd="0" presId="urn:microsoft.com/office/officeart/2005/8/layout/radial6"/>
    <dgm:cxn modelId="{516CD7C4-83BF-4870-83FE-6B8B68D792AF}" type="presParOf" srcId="{341C1D1B-A71D-4792-87FF-85383CC9A13F}" destId="{9E8792F7-3459-4CC8-AF37-D06D6E3E689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0C185-FCED-4323-9ABE-DBA1844048FB}">
      <dsp:nvSpPr>
        <dsp:cNvPr id="0" name=""/>
        <dsp:cNvSpPr/>
      </dsp:nvSpPr>
      <dsp:spPr>
        <a:xfrm>
          <a:off x="685793" y="768804"/>
          <a:ext cx="1662054" cy="22539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50000"/>
            </a:lnSpc>
            <a:spcBef>
              <a:spcPct val="0"/>
            </a:spcBef>
            <a:spcAft>
              <a:spcPct val="35000"/>
            </a:spcAft>
          </a:pPr>
          <a:r>
            <a:rPr lang="en-US" sz="2800" kern="1200" dirty="0" err="1" smtClean="0">
              <a:latin typeface="Times New Roman" pitchFamily="18" charset="0"/>
              <a:cs typeface="Times New Roman" pitchFamily="18" charset="0"/>
            </a:rPr>
            <a:t>Hệ</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thống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kinh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tế</a:t>
          </a:r>
          <a:endParaRPr lang="en-US" sz="2800" kern="1200" dirty="0">
            <a:latin typeface="Times New Roman" pitchFamily="18" charset="0"/>
            <a:cs typeface="Times New Roman" pitchFamily="18" charset="0"/>
          </a:endParaRPr>
        </a:p>
      </dsp:txBody>
      <dsp:txXfrm>
        <a:off x="734473" y="817484"/>
        <a:ext cx="1564694" cy="2156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792F7-3459-4CC8-AF37-D06D6E3E689A}">
      <dsp:nvSpPr>
        <dsp:cNvPr id="0" name=""/>
        <dsp:cNvSpPr/>
      </dsp:nvSpPr>
      <dsp:spPr>
        <a:xfrm>
          <a:off x="2844398" y="615611"/>
          <a:ext cx="4102777" cy="4102777"/>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9A1514-8755-4C66-BC5E-817ABACAC082}">
      <dsp:nvSpPr>
        <dsp:cNvPr id="0" name=""/>
        <dsp:cNvSpPr/>
      </dsp:nvSpPr>
      <dsp:spPr>
        <a:xfrm>
          <a:off x="2844398" y="615611"/>
          <a:ext cx="4102777" cy="4102777"/>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535DE0-DC63-4910-B107-D5956CC2092D}">
      <dsp:nvSpPr>
        <dsp:cNvPr id="0" name=""/>
        <dsp:cNvSpPr/>
      </dsp:nvSpPr>
      <dsp:spPr>
        <a:xfrm>
          <a:off x="2844398" y="615611"/>
          <a:ext cx="4102777" cy="4102777"/>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E4494C-461C-488E-849A-7AE5A1226F7C}">
      <dsp:nvSpPr>
        <dsp:cNvPr id="0" name=""/>
        <dsp:cNvSpPr/>
      </dsp:nvSpPr>
      <dsp:spPr>
        <a:xfrm>
          <a:off x="2844398" y="615611"/>
          <a:ext cx="4102777" cy="4102777"/>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53CDF-B8E4-4618-B8AC-ADD1405E2E08}">
      <dsp:nvSpPr>
        <dsp:cNvPr id="0" name=""/>
        <dsp:cNvSpPr/>
      </dsp:nvSpPr>
      <dsp:spPr>
        <a:xfrm>
          <a:off x="3809985" y="1524016"/>
          <a:ext cx="2223302" cy="2315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Nền kinh tế</a:t>
          </a:r>
          <a:endParaRPr lang="en-US" sz="2400" kern="1200">
            <a:latin typeface="Times New Roman" panose="02020603050405020304" pitchFamily="18" charset="0"/>
            <a:cs typeface="Times New Roman" panose="02020603050405020304" pitchFamily="18" charset="0"/>
          </a:endParaRPr>
        </a:p>
      </dsp:txBody>
      <dsp:txXfrm>
        <a:off x="4135580" y="1863178"/>
        <a:ext cx="1572112" cy="1637619"/>
      </dsp:txXfrm>
    </dsp:sp>
    <dsp:sp modelId="{DDCEBE4A-818A-418E-B6C2-BC6A6EB56974}">
      <dsp:nvSpPr>
        <dsp:cNvPr id="0" name=""/>
        <dsp:cNvSpPr/>
      </dsp:nvSpPr>
      <dsp:spPr>
        <a:xfrm>
          <a:off x="4116713" y="-77901"/>
          <a:ext cx="1558148" cy="14821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Người tiêu dùng</a:t>
          </a:r>
          <a:endParaRPr lang="en-US" sz="2400" kern="1200">
            <a:latin typeface="Times New Roman" panose="02020603050405020304" pitchFamily="18" charset="0"/>
            <a:cs typeface="Times New Roman" panose="02020603050405020304" pitchFamily="18" charset="0"/>
          </a:endParaRPr>
        </a:p>
      </dsp:txBody>
      <dsp:txXfrm>
        <a:off x="4344898" y="139162"/>
        <a:ext cx="1101778" cy="1048070"/>
      </dsp:txXfrm>
    </dsp:sp>
    <dsp:sp modelId="{5FE75A57-AB22-4085-9087-2AD3A9441518}">
      <dsp:nvSpPr>
        <dsp:cNvPr id="0" name=""/>
        <dsp:cNvSpPr/>
      </dsp:nvSpPr>
      <dsp:spPr>
        <a:xfrm>
          <a:off x="6158492" y="1925901"/>
          <a:ext cx="1482196" cy="14821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Doanh nghiệp</a:t>
          </a:r>
          <a:endParaRPr lang="en-US" sz="2400" kern="1200">
            <a:latin typeface="Times New Roman" panose="02020603050405020304" pitchFamily="18" charset="0"/>
            <a:cs typeface="Times New Roman" panose="02020603050405020304" pitchFamily="18" charset="0"/>
          </a:endParaRPr>
        </a:p>
      </dsp:txBody>
      <dsp:txXfrm>
        <a:off x="6375555" y="2142964"/>
        <a:ext cx="1048070" cy="1048070"/>
      </dsp:txXfrm>
    </dsp:sp>
    <dsp:sp modelId="{0AB81D3A-7A1D-42FE-8484-E9CF6D61528D}">
      <dsp:nvSpPr>
        <dsp:cNvPr id="0" name=""/>
        <dsp:cNvSpPr/>
      </dsp:nvSpPr>
      <dsp:spPr>
        <a:xfrm>
          <a:off x="4116713" y="3929704"/>
          <a:ext cx="1558148" cy="14821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Chính phủ</a:t>
          </a:r>
          <a:endParaRPr lang="en-US" sz="2400" kern="1200">
            <a:latin typeface="Times New Roman" panose="02020603050405020304" pitchFamily="18" charset="0"/>
            <a:cs typeface="Times New Roman" panose="02020603050405020304" pitchFamily="18" charset="0"/>
          </a:endParaRPr>
        </a:p>
      </dsp:txBody>
      <dsp:txXfrm>
        <a:off x="4344898" y="4146767"/>
        <a:ext cx="1101778" cy="1048070"/>
      </dsp:txXfrm>
    </dsp:sp>
    <dsp:sp modelId="{509E1A6F-D91E-4D89-9574-F9FB80BD2B73}">
      <dsp:nvSpPr>
        <dsp:cNvPr id="0" name=""/>
        <dsp:cNvSpPr/>
      </dsp:nvSpPr>
      <dsp:spPr>
        <a:xfrm>
          <a:off x="2112910" y="1925901"/>
          <a:ext cx="1558148" cy="14821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Người nước ngoài</a:t>
          </a:r>
          <a:endParaRPr lang="en-US" sz="2400" kern="1200">
            <a:latin typeface="Times New Roman" panose="02020603050405020304" pitchFamily="18" charset="0"/>
            <a:cs typeface="Times New Roman" panose="02020603050405020304" pitchFamily="18" charset="0"/>
          </a:endParaRPr>
        </a:p>
      </dsp:txBody>
      <dsp:txXfrm>
        <a:off x="2341095" y="2142964"/>
        <a:ext cx="1101778" cy="10480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9/18/2016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9/18/2016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9/18/2016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val="1010434712"/>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9/18/2016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val="3650715339"/>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pPr/>
              <a:t>9/18/2016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a:t>
            </a:fld>
            <a:endParaRPr/>
          </a:p>
        </p:txBody>
      </p:sp>
    </p:spTree>
    <p:extLst>
      <p:ext uri="{BB962C8B-B14F-4D97-AF65-F5344CB8AC3E}">
        <p14:creationId xmlns:p14="http://schemas.microsoft.com/office/powerpoint/2010/main" val="1563524165"/>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pPr/>
              <a:t>9/18/2016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489339130"/>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pPr/>
              <a:t>9/18/2016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55283013"/>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pPr/>
              <a:t>9/18/2016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516763869"/>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pPr/>
              <a:t>9/18/2016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2068731853"/>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9/18/2016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val="196807203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9/18/2016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val="122133746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9/18/2016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p:transition spd="slow">
    <p:wipe/>
  </p:transition>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600200"/>
            <a:ext cx="9929945" cy="2082799"/>
          </a:xfrm>
        </p:spPr>
        <p:txBody>
          <a:bodyPr>
            <a:noAutofit/>
          </a:bodyPr>
          <a:lstStyle/>
          <a:p>
            <a:pPr algn="ctr">
              <a:lnSpc>
                <a:spcPct val="150000"/>
              </a:lnSpc>
            </a:pPr>
            <a:r>
              <a:rPr lang="vi-VN" sz="4400" b="1" dirty="0" smtClean="0">
                <a:latin typeface="Times New Roman" pitchFamily="18" charset="0"/>
                <a:cs typeface="Times New Roman" pitchFamily="18" charset="0"/>
              </a:rPr>
              <a:t>CHƯƠNG 1: </a:t>
            </a: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vi-VN" sz="4400" b="1" dirty="0" smtClean="0">
                <a:latin typeface="Times New Roman" pitchFamily="18" charset="0"/>
                <a:cs typeface="Times New Roman" pitchFamily="18" charset="0"/>
              </a:rPr>
              <a:t>NHẬP MÔN KINH TẾ HỌC VĨ MÔ</a:t>
            </a:r>
            <a:endParaRPr lang="en-US" sz="4400" b="1" dirty="0">
              <a:latin typeface="Times New Roman" pitchFamily="18" charset="0"/>
              <a:cs typeface="Times New Roman" pitchFamily="18" charset="0"/>
            </a:endParaRPr>
          </a:p>
        </p:txBody>
      </p:sp>
      <p:sp>
        <p:nvSpPr>
          <p:cNvPr id="3" name="Subtitle 2"/>
          <p:cNvSpPr>
            <a:spLocks noGrp="1"/>
          </p:cNvSpPr>
          <p:nvPr>
            <p:ph type="subTitle" idx="1"/>
          </p:nvPr>
        </p:nvSpPr>
        <p:spPr>
          <a:xfrm>
            <a:off x="8685212" y="4800600"/>
            <a:ext cx="2995744" cy="1244600"/>
          </a:xfrm>
        </p:spPr>
        <p:txBody>
          <a:bodyPr>
            <a:noAutofit/>
          </a:bodyPr>
          <a:lstStyle/>
          <a:p>
            <a:pPr>
              <a:lnSpc>
                <a:spcPct val="150000"/>
              </a:lnSpc>
            </a:pPr>
            <a:r>
              <a:rPr lang="vi-VN" sz="2400" b="1" dirty="0" smtClean="0">
                <a:latin typeface="Times New Roman" pitchFamily="18" charset="0"/>
                <a:cs typeface="Times New Roman" pitchFamily="18" charset="0"/>
              </a:rPr>
              <a:t>Bộ môn Kinh tế học</a:t>
            </a:r>
          </a:p>
          <a:p>
            <a:pPr>
              <a:lnSpc>
                <a:spcPct val="150000"/>
              </a:lnSpc>
            </a:pPr>
            <a:r>
              <a:rPr lang="vi-VN" sz="2400" b="1" dirty="0" smtClean="0">
                <a:latin typeface="Times New Roman" pitchFamily="18" charset="0"/>
                <a:cs typeface="Times New Roman" pitchFamily="18" charset="0"/>
              </a:rPr>
              <a:t>Khoa Kinh Tế</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650340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599"/>
          </a:xfrm>
        </p:spPr>
        <p:txBody>
          <a:bodyPr>
            <a:normAutofit/>
          </a:bodyPr>
          <a:lstStyle/>
          <a:p>
            <a:pPr algn="ctr"/>
            <a:r>
              <a:rPr lang="vi-VN" sz="3200" b="1" dirty="0">
                <a:latin typeface="Times New Roman" pitchFamily="18" charset="0"/>
                <a:cs typeface="Times New Roman" pitchFamily="18" charset="0"/>
              </a:rPr>
              <a:t>2. CÁC VẤN ĐỀ VỀ TỔ CHỨC KINH TẾ</a:t>
            </a:r>
            <a:endParaRPr lang="en-US" sz="3200" dirty="0"/>
          </a:p>
        </p:txBody>
      </p:sp>
      <p:cxnSp>
        <p:nvCxnSpPr>
          <p:cNvPr id="6" name="Straight Arrow Connector 5"/>
          <p:cNvCxnSpPr/>
          <p:nvPr/>
        </p:nvCxnSpPr>
        <p:spPr>
          <a:xfrm flipV="1">
            <a:off x="4721649" y="2778882"/>
            <a:ext cx="1368997"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25415" y="3886200"/>
            <a:ext cx="13652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6" idx="1"/>
          </p:cNvCxnSpPr>
          <p:nvPr/>
        </p:nvCxnSpPr>
        <p:spPr>
          <a:xfrm>
            <a:off x="4725415" y="3886200"/>
            <a:ext cx="1445197" cy="1257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090647" y="2285999"/>
            <a:ext cx="33528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6090648" y="3389811"/>
            <a:ext cx="33528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endParaRPr lang="en-US"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6170612" y="4724400"/>
            <a:ext cx="3272835"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ai</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217612" y="1370623"/>
            <a:ext cx="6340197" cy="830997"/>
          </a:xfrm>
          <a:prstGeom prst="rect">
            <a:avLst/>
          </a:prstGeom>
          <a:noFill/>
        </p:spPr>
        <p:txBody>
          <a:bodyPr wrap="none" rtlCol="0">
            <a:spAutoFit/>
          </a:bodyPr>
          <a:lstStyle/>
          <a:p>
            <a:r>
              <a:rPr lang="vi-VN" b="1" dirty="0">
                <a:latin typeface="Times New Roman" pitchFamily="18" charset="0"/>
                <a:cs typeface="Times New Roman" pitchFamily="18" charset="0"/>
              </a:rPr>
              <a:t>2.1. </a:t>
            </a:r>
            <a:r>
              <a:rPr lang="en-US" b="1" dirty="0" smtClean="0">
                <a:latin typeface="Times New Roman" pitchFamily="18" charset="0"/>
                <a:cs typeface="Times New Roman" pitchFamily="18" charset="0"/>
              </a:rPr>
              <a:t>Ba </a:t>
            </a:r>
            <a:r>
              <a:rPr lang="en-US" b="1" dirty="0" err="1" smtClean="0">
                <a:latin typeface="Times New Roman" pitchFamily="18" charset="0"/>
                <a:cs typeface="Times New Roman" pitchFamily="18" charset="0"/>
              </a:rPr>
              <a:t>câu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hỏi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lớn</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của </a:t>
            </a:r>
            <a:r>
              <a:rPr lang="vi-VN" b="1" dirty="0">
                <a:latin typeface="Times New Roman" pitchFamily="18" charset="0"/>
                <a:cs typeface="Times New Roman" pitchFamily="18" charset="0"/>
              </a:rPr>
              <a:t>một nền kinh tế</a:t>
            </a:r>
            <a:r>
              <a:rPr lang="en-US" dirty="0">
                <a:latin typeface="Times New Roman" pitchFamily="18" charset="0"/>
                <a:cs typeface="Times New Roman" pitchFamily="18" charset="0"/>
              </a:rPr>
              <a:t>	</a:t>
            </a:r>
          </a:p>
          <a:p>
            <a:endParaRPr lang="en-US" dirty="0"/>
          </a:p>
        </p:txBody>
      </p:sp>
      <p:pic>
        <p:nvPicPr>
          <p:cNvPr id="1026" name="Picture 2" descr="Kết quả hình ảnh cho hỏi chấ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765" y="2533797"/>
            <a:ext cx="32956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3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up)">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5" grpId="0" animBg="1"/>
      <p:bldP spid="1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normAutofit/>
          </a:bodyPr>
          <a:lstStyle/>
          <a:p>
            <a:pPr algn="ctr"/>
            <a:r>
              <a:rPr lang="vi-VN" sz="3200" b="1" dirty="0" smtClean="0">
                <a:latin typeface="Times New Roman" pitchFamily="18" charset="0"/>
                <a:cs typeface="Times New Roman" pitchFamily="18" charset="0"/>
              </a:rPr>
              <a:t>2. CÁC VẤN ĐỀ VỀ TỔ CHỨC KINH TẾ</a:t>
            </a:r>
            <a:endParaRPr lang="en-US" sz="3200" dirty="0"/>
          </a:p>
        </p:txBody>
      </p:sp>
      <p:sp>
        <p:nvSpPr>
          <p:cNvPr id="3" name="Content Placeholder 2"/>
          <p:cNvSpPr>
            <a:spLocks noGrp="1"/>
          </p:cNvSpPr>
          <p:nvPr>
            <p:ph idx="1"/>
          </p:nvPr>
        </p:nvSpPr>
        <p:spPr>
          <a:xfrm>
            <a:off x="1117309" y="1219200"/>
            <a:ext cx="10157354" cy="4953000"/>
          </a:xfrm>
        </p:spPr>
        <p:txBody>
          <a:bodyPr>
            <a:normAutofit/>
          </a:bodyPr>
          <a:lstStyle/>
          <a:p>
            <a:pPr>
              <a:buNone/>
            </a:pPr>
            <a:r>
              <a:rPr lang="vi-VN" sz="2800" b="1" dirty="0" smtClean="0">
                <a:latin typeface="Times New Roman" pitchFamily="18" charset="0"/>
                <a:cs typeface="Times New Roman" pitchFamily="18" charset="0"/>
              </a:rPr>
              <a:t>2.2. Hệ thống các nền kinh tế</a:t>
            </a:r>
          </a:p>
        </p:txBody>
      </p:sp>
      <p:graphicFrame>
        <p:nvGraphicFramePr>
          <p:cNvPr id="4" name="Diagram 3"/>
          <p:cNvGraphicFramePr/>
          <p:nvPr>
            <p:extLst>
              <p:ext uri="{D42A27DB-BD31-4B8C-83A1-F6EECF244321}">
                <p14:modId xmlns:p14="http://schemas.microsoft.com/office/powerpoint/2010/main" val="916401982"/>
              </p:ext>
            </p:extLst>
          </p:nvPr>
        </p:nvGraphicFramePr>
        <p:xfrm>
          <a:off x="-77788" y="2355406"/>
          <a:ext cx="10820400" cy="3851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a:endCxn id="12" idx="1"/>
          </p:cNvCxnSpPr>
          <p:nvPr/>
        </p:nvCxnSpPr>
        <p:spPr>
          <a:xfrm flipV="1">
            <a:off x="2284412" y="3006503"/>
            <a:ext cx="1118896" cy="1184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4412" y="4191000"/>
            <a:ext cx="1106422" cy="1456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403308" y="2507805"/>
            <a:ext cx="2386303" cy="99739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Lịch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p>
          <a:p>
            <a:pPr algn="ct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triển</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3382715" y="5181600"/>
            <a:ext cx="3224503" cy="990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a:stCxn id="12" idx="3"/>
            <a:endCxn id="27" idx="1"/>
          </p:cNvCxnSpPr>
          <p:nvPr/>
        </p:nvCxnSpPr>
        <p:spPr>
          <a:xfrm flipV="1">
            <a:off x="5789611" y="2203137"/>
            <a:ext cx="850264" cy="803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flipV="1">
            <a:off x="5789611" y="2916248"/>
            <a:ext cx="874867" cy="90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36" idx="1"/>
          </p:cNvCxnSpPr>
          <p:nvPr/>
        </p:nvCxnSpPr>
        <p:spPr>
          <a:xfrm>
            <a:off x="5789611" y="3006503"/>
            <a:ext cx="874867" cy="595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p:cNvCxnSpPr>
          <p:nvPr/>
        </p:nvCxnSpPr>
        <p:spPr>
          <a:xfrm>
            <a:off x="5789611" y="3006503"/>
            <a:ext cx="862739" cy="1274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6639875" y="1898468"/>
            <a:ext cx="4228421" cy="609337"/>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Nền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truyền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thống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6639665" y="2611448"/>
            <a:ext cx="4191000" cy="609600"/>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Nền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chỉ</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huy</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6" name="Rounded Rectangle 35"/>
          <p:cNvSpPr/>
          <p:nvPr/>
        </p:nvSpPr>
        <p:spPr>
          <a:xfrm>
            <a:off x="6664478" y="3297248"/>
            <a:ext cx="4191000" cy="609600"/>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Nền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thị</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trường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9" name="Rounded Rectangle 38"/>
          <p:cNvSpPr/>
          <p:nvPr/>
        </p:nvSpPr>
        <p:spPr>
          <a:xfrm>
            <a:off x="6664478" y="4001027"/>
            <a:ext cx="4191000" cy="609600"/>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Nền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hỗn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hợp</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V="1">
            <a:off x="6639665" y="5146766"/>
            <a:ext cx="826347" cy="56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664478" y="5715000"/>
            <a:ext cx="801534" cy="31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664478" y="5791200"/>
            <a:ext cx="801534"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498459" y="4858013"/>
            <a:ext cx="327660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endParaRPr lang="en-US" sz="28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7502090" y="5409877"/>
            <a:ext cx="327660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đóng</a:t>
            </a:r>
            <a:endParaRPr lang="en-US" sz="2800"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7528854" y="6019800"/>
            <a:ext cx="327660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up)">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up)">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up)">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up)">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up)">
                                      <p:cBhvr>
                                        <p:cTn id="102" dur="500"/>
                                        <p:tgtEl>
                                          <p:spTgt spid="5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up)">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P spid="12" grpId="0" animBg="1"/>
      <p:bldP spid="14" grpId="0" animBg="1"/>
      <p:bldP spid="27" grpId="0"/>
      <p:bldP spid="29" grpId="0"/>
      <p:bldP spid="36" grpId="0"/>
      <p:bldP spid="39"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14300"/>
            <a:ext cx="10157354" cy="990600"/>
          </a:xfrm>
        </p:spPr>
        <p:txBody>
          <a:bodyPr>
            <a:normAutofit/>
          </a:bodyPr>
          <a:lstStyle/>
          <a:p>
            <a:pPr algn="ctr"/>
            <a:r>
              <a:rPr lang="vi-VN" sz="3200" b="1" dirty="0" smtClean="0">
                <a:latin typeface="Times New Roman" pitchFamily="18" charset="0"/>
                <a:cs typeface="Times New Roman" pitchFamily="18" charset="0"/>
              </a:rPr>
              <a:t>2. CÁC VẤN ĐỀ VỀ TỔ CHỨC KINH TẾ</a:t>
            </a:r>
            <a:endParaRPr lang="en-US" sz="3200" dirty="0"/>
          </a:p>
        </p:txBody>
      </p:sp>
      <p:sp>
        <p:nvSpPr>
          <p:cNvPr id="3" name="Content Placeholder 2"/>
          <p:cNvSpPr>
            <a:spLocks noGrp="1"/>
          </p:cNvSpPr>
          <p:nvPr>
            <p:ph idx="1"/>
          </p:nvPr>
        </p:nvSpPr>
        <p:spPr>
          <a:xfrm>
            <a:off x="836612" y="1219200"/>
            <a:ext cx="10157354" cy="4953000"/>
          </a:xfrm>
        </p:spPr>
        <p:txBody>
          <a:bodyPr>
            <a:normAutofit/>
          </a:bodyPr>
          <a:lstStyle/>
          <a:p>
            <a:pPr>
              <a:buNone/>
            </a:pPr>
            <a:r>
              <a:rPr lang="vi-VN" sz="2800" b="1" smtClean="0">
                <a:latin typeface="Times New Roman" pitchFamily="18" charset="0"/>
                <a:cs typeface="Times New Roman" pitchFamily="18" charset="0"/>
              </a:rPr>
              <a:t>2.</a:t>
            </a:r>
            <a:r>
              <a:rPr lang="en-US" sz="2800" b="1" smtClean="0">
                <a:latin typeface="Times New Roman" pitchFamily="18" charset="0"/>
                <a:cs typeface="Times New Roman" pitchFamily="18" charset="0"/>
              </a:rPr>
              <a:t>3. Các tác nhân trong nền kinh tế</a:t>
            </a:r>
            <a:endParaRPr lang="vi-VN" sz="2800" b="1" dirty="0" smtClean="0">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2919626828"/>
              </p:ext>
            </p:extLst>
          </p:nvPr>
        </p:nvGraphicFramePr>
        <p:xfrm>
          <a:off x="3198812" y="1371600"/>
          <a:ext cx="9753599"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796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graphicEl>
                                              <a:dgm id="{DB853CDF-B8E4-4618-B8AC-ADD1405E2E08}"/>
                                            </p:graphicEl>
                                          </p:spTgt>
                                        </p:tgtEl>
                                        <p:attrNameLst>
                                          <p:attrName>style.visibility</p:attrName>
                                        </p:attrNameLst>
                                      </p:cBhvr>
                                      <p:to>
                                        <p:strVal val="visible"/>
                                      </p:to>
                                    </p:set>
                                    <p:animEffect transition="in" filter="wipe(up)">
                                      <p:cBhvr>
                                        <p:cTn id="17" dur="500"/>
                                        <p:tgtEl>
                                          <p:spTgt spid="7">
                                            <p:graphicEl>
                                              <a:dgm id="{DB853CDF-B8E4-4618-B8AC-ADD1405E2E0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graphicEl>
                                              <a:dgm id="{DDCEBE4A-818A-418E-B6C2-BC6A6EB56974}"/>
                                            </p:graphicEl>
                                          </p:spTgt>
                                        </p:tgtEl>
                                        <p:attrNameLst>
                                          <p:attrName>style.visibility</p:attrName>
                                        </p:attrNameLst>
                                      </p:cBhvr>
                                      <p:to>
                                        <p:strVal val="visible"/>
                                      </p:to>
                                    </p:set>
                                    <p:animEffect transition="in" filter="wipe(up)">
                                      <p:cBhvr>
                                        <p:cTn id="22" dur="500"/>
                                        <p:tgtEl>
                                          <p:spTgt spid="7">
                                            <p:graphicEl>
                                              <a:dgm id="{DDCEBE4A-818A-418E-B6C2-BC6A6EB5697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graphicEl>
                                              <a:dgm id="{01E4494C-461C-488E-849A-7AE5A1226F7C}"/>
                                            </p:graphicEl>
                                          </p:spTgt>
                                        </p:tgtEl>
                                        <p:attrNameLst>
                                          <p:attrName>style.visibility</p:attrName>
                                        </p:attrNameLst>
                                      </p:cBhvr>
                                      <p:to>
                                        <p:strVal val="visible"/>
                                      </p:to>
                                    </p:set>
                                    <p:animEffect transition="in" filter="wipe(up)">
                                      <p:cBhvr>
                                        <p:cTn id="27" dur="500"/>
                                        <p:tgtEl>
                                          <p:spTgt spid="7">
                                            <p:graphicEl>
                                              <a:dgm id="{01E4494C-461C-488E-849A-7AE5A1226F7C}"/>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graphicEl>
                                              <a:dgm id="{5FE75A57-AB22-4085-9087-2AD3A9441518}"/>
                                            </p:graphicEl>
                                          </p:spTgt>
                                        </p:tgtEl>
                                        <p:attrNameLst>
                                          <p:attrName>style.visibility</p:attrName>
                                        </p:attrNameLst>
                                      </p:cBhvr>
                                      <p:to>
                                        <p:strVal val="visible"/>
                                      </p:to>
                                    </p:set>
                                    <p:animEffect transition="in" filter="wipe(up)">
                                      <p:cBhvr>
                                        <p:cTn id="30" dur="500"/>
                                        <p:tgtEl>
                                          <p:spTgt spid="7">
                                            <p:graphicEl>
                                              <a:dgm id="{5FE75A57-AB22-4085-9087-2AD3A944151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graphicEl>
                                              <a:dgm id="{36535DE0-DC63-4910-B107-D5956CC2092D}"/>
                                            </p:graphicEl>
                                          </p:spTgt>
                                        </p:tgtEl>
                                        <p:attrNameLst>
                                          <p:attrName>style.visibility</p:attrName>
                                        </p:attrNameLst>
                                      </p:cBhvr>
                                      <p:to>
                                        <p:strVal val="visible"/>
                                      </p:to>
                                    </p:set>
                                    <p:animEffect transition="in" filter="wipe(up)">
                                      <p:cBhvr>
                                        <p:cTn id="35" dur="500"/>
                                        <p:tgtEl>
                                          <p:spTgt spid="7">
                                            <p:graphicEl>
                                              <a:dgm id="{36535DE0-DC63-4910-B107-D5956CC2092D}"/>
                                            </p:graphic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graphicEl>
                                              <a:dgm id="{0AB81D3A-7A1D-42FE-8484-E9CF6D61528D}"/>
                                            </p:graphicEl>
                                          </p:spTgt>
                                        </p:tgtEl>
                                        <p:attrNameLst>
                                          <p:attrName>style.visibility</p:attrName>
                                        </p:attrNameLst>
                                      </p:cBhvr>
                                      <p:to>
                                        <p:strVal val="visible"/>
                                      </p:to>
                                    </p:set>
                                    <p:animEffect transition="in" filter="wipe(up)">
                                      <p:cBhvr>
                                        <p:cTn id="38" dur="500"/>
                                        <p:tgtEl>
                                          <p:spTgt spid="7">
                                            <p:graphicEl>
                                              <a:dgm id="{0AB81D3A-7A1D-42FE-8484-E9CF6D6152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
                                            <p:graphicEl>
                                              <a:dgm id="{529A1514-8755-4C66-BC5E-817ABACAC082}"/>
                                            </p:graphicEl>
                                          </p:spTgt>
                                        </p:tgtEl>
                                        <p:attrNameLst>
                                          <p:attrName>style.visibility</p:attrName>
                                        </p:attrNameLst>
                                      </p:cBhvr>
                                      <p:to>
                                        <p:strVal val="visible"/>
                                      </p:to>
                                    </p:set>
                                    <p:animEffect transition="in" filter="wipe(up)">
                                      <p:cBhvr>
                                        <p:cTn id="43" dur="500"/>
                                        <p:tgtEl>
                                          <p:spTgt spid="7">
                                            <p:graphicEl>
                                              <a:dgm id="{529A1514-8755-4C66-BC5E-817ABACAC082}"/>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
                                            <p:graphicEl>
                                              <a:dgm id="{509E1A6F-D91E-4D89-9574-F9FB80BD2B73}"/>
                                            </p:graphicEl>
                                          </p:spTgt>
                                        </p:tgtEl>
                                        <p:attrNameLst>
                                          <p:attrName>style.visibility</p:attrName>
                                        </p:attrNameLst>
                                      </p:cBhvr>
                                      <p:to>
                                        <p:strVal val="visible"/>
                                      </p:to>
                                    </p:set>
                                    <p:animEffect transition="in" filter="wipe(up)">
                                      <p:cBhvr>
                                        <p:cTn id="46" dur="500"/>
                                        <p:tgtEl>
                                          <p:spTgt spid="7">
                                            <p:graphicEl>
                                              <a:dgm id="{509E1A6F-D91E-4D89-9574-F9FB80BD2B73}"/>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
                                            <p:graphicEl>
                                              <a:dgm id="{9E8792F7-3459-4CC8-AF37-D06D6E3E689A}"/>
                                            </p:graphicEl>
                                          </p:spTgt>
                                        </p:tgtEl>
                                        <p:attrNameLst>
                                          <p:attrName>style.visibility</p:attrName>
                                        </p:attrNameLst>
                                      </p:cBhvr>
                                      <p:to>
                                        <p:strVal val="visible"/>
                                      </p:to>
                                    </p:set>
                                    <p:animEffect transition="in" filter="wipe(up)">
                                      <p:cBhvr>
                                        <p:cTn id="49" dur="500"/>
                                        <p:tgtEl>
                                          <p:spTgt spid="7">
                                            <p:graphicEl>
                                              <a:dgm id="{9E8792F7-3459-4CC8-AF37-D06D6E3E68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81" y="381000"/>
            <a:ext cx="10157354" cy="1143000"/>
          </a:xfrm>
        </p:spPr>
        <p:txBody>
          <a:bodyPr>
            <a:noAutofit/>
          </a:bodyPr>
          <a:lstStyle/>
          <a:p>
            <a:pPr algn="ctr">
              <a:lnSpc>
                <a:spcPct val="150000"/>
              </a:lnSpc>
            </a:pPr>
            <a:r>
              <a:rPr lang="vi-VN" sz="3200" b="1" dirty="0" smtClean="0">
                <a:latin typeface="Times New Roman" pitchFamily="18" charset="0"/>
                <a:cs typeface="Times New Roman" pitchFamily="18" charset="0"/>
              </a:rPr>
              <a:t>3. MỘT SỐ KHÁI NIỆM VÀ QUY LUẬT CƠ BẢN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TRONG KINH TẾ HỌC</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vi-VN" altLang="en-US" sz="2800" b="1" dirty="0" smtClean="0">
                <a:latin typeface="Times New Roman" pitchFamily="18" charset="0"/>
                <a:cs typeface="Times New Roman" pitchFamily="18" charset="0"/>
              </a:rPr>
              <a:t>3.1. </a:t>
            </a:r>
            <a:r>
              <a:rPr lang="en-US" altLang="en-US" sz="2800" b="1" dirty="0" err="1" smtClean="0">
                <a:latin typeface="Times New Roman" pitchFamily="18" charset="0"/>
                <a:cs typeface="Times New Roman" pitchFamily="18" charset="0"/>
              </a:rPr>
              <a:t>Sơ</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đồ</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vòng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chuyển</a:t>
            </a:r>
            <a:r>
              <a:rPr lang="vi-VN" sz="2800" b="1" dirty="0" smtClean="0">
                <a:latin typeface="Times New Roman" pitchFamily="18" charset="0"/>
                <a:cs typeface="Times New Roman" pitchFamily="18" charset="0"/>
              </a:rPr>
              <a:t>	</a:t>
            </a:r>
            <a:endParaRPr lang="en-US" sz="2800" b="1" dirty="0"/>
          </a:p>
        </p:txBody>
      </p:sp>
      <p:sp>
        <p:nvSpPr>
          <p:cNvPr id="7" name="AutoShape 37"/>
          <p:cNvSpPr>
            <a:spLocks noChangeAspect="1" noChangeArrowheads="1" noTextEdit="1"/>
          </p:cNvSpPr>
          <p:nvPr/>
        </p:nvSpPr>
        <p:spPr bwMode="auto">
          <a:xfrm>
            <a:off x="455612" y="2022558"/>
            <a:ext cx="11582400" cy="47919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8" name="Rectangle 36"/>
          <p:cNvSpPr>
            <a:spLocks noChangeArrowheads="1"/>
          </p:cNvSpPr>
          <p:nvPr/>
        </p:nvSpPr>
        <p:spPr bwMode="auto">
          <a:xfrm>
            <a:off x="8243167" y="3110030"/>
            <a:ext cx="1341628" cy="683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5"/>
          <p:cNvSpPr>
            <a:spLocks noChangeArrowheads="1"/>
          </p:cNvSpPr>
          <p:nvPr/>
        </p:nvSpPr>
        <p:spPr bwMode="auto">
          <a:xfrm>
            <a:off x="8333253" y="4953676"/>
            <a:ext cx="1161457" cy="620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34"/>
          <p:cNvSpPr>
            <a:spLocks noChangeArrowheads="1"/>
          </p:cNvSpPr>
          <p:nvPr/>
        </p:nvSpPr>
        <p:spPr bwMode="auto">
          <a:xfrm>
            <a:off x="2696485" y="4974113"/>
            <a:ext cx="1167892" cy="580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33"/>
          <p:cNvSpPr>
            <a:spLocks noChangeArrowheads="1"/>
          </p:cNvSpPr>
          <p:nvPr/>
        </p:nvSpPr>
        <p:spPr bwMode="auto">
          <a:xfrm>
            <a:off x="2730267" y="3126164"/>
            <a:ext cx="1722882" cy="388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32"/>
          <p:cNvSpPr>
            <a:spLocks noChangeArrowheads="1"/>
          </p:cNvSpPr>
          <p:nvPr/>
        </p:nvSpPr>
        <p:spPr bwMode="auto">
          <a:xfrm>
            <a:off x="4453149" y="3271375"/>
            <a:ext cx="3741759" cy="944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bán</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mua</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31"/>
          <p:cNvSpPr>
            <a:spLocks noChangeArrowheads="1"/>
          </p:cNvSpPr>
          <p:nvPr/>
        </p:nvSpPr>
        <p:spPr bwMode="auto">
          <a:xfrm>
            <a:off x="4454757" y="4715959"/>
            <a:ext cx="3741759" cy="885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doanh</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nghiệp</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mua</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anose="02020603050405020304"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anose="02020603050405020304" pitchFamily="18" charset="0"/>
                <a:cs typeface="Times New Roman" pitchFamily="18" charset="0"/>
              </a:rPr>
              <a:t>Các</a:t>
            </a:r>
            <a:r>
              <a:rPr kumimoji="0" lang="en-US" altLang="en-US" sz="2000" b="0" i="0" u="none" strike="noStrike" cap="none" normalizeH="0" baseline="0" dirty="0" smtClean="0">
                <a:ln>
                  <a:noFill/>
                </a:ln>
                <a:solidFill>
                  <a:schemeClr val="tx1"/>
                </a:solidFill>
                <a:effectLst/>
                <a:latin typeface="Times New Roman" pitchFamily="18" charset="0"/>
                <a:ea typeface="Times New Roman" panose="02020603050405020304"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anose="02020603050405020304" pitchFamily="18" charset="0"/>
                <a:cs typeface="Times New Roman" pitchFamily="18" charset="0"/>
              </a:rPr>
              <a:t>hộ</a:t>
            </a:r>
            <a:r>
              <a:rPr kumimoji="0" lang="en-US" altLang="en-US" sz="2000" b="0" i="0" u="none" strike="noStrike" cap="none" normalizeH="0" baseline="0" dirty="0" smtClean="0">
                <a:ln>
                  <a:noFill/>
                </a:ln>
                <a:solidFill>
                  <a:schemeClr val="tx1"/>
                </a:solidFill>
                <a:effectLst/>
                <a:latin typeface="Times New Roman" pitchFamily="18" charset="0"/>
                <a:ea typeface="Times New Roman" panose="02020603050405020304"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anose="02020603050405020304" pitchFamily="18" charset="0"/>
                <a:cs typeface="Times New Roman" pitchFamily="18" charset="0"/>
              </a:rPr>
              <a:t>gia</a:t>
            </a:r>
            <a:r>
              <a:rPr kumimoji="0" lang="en-US" altLang="en-US" sz="2000" b="0" i="0" u="none" strike="noStrike" cap="none" normalizeH="0" baseline="0" dirty="0" smtClean="0">
                <a:ln>
                  <a:noFill/>
                </a:ln>
                <a:solidFill>
                  <a:schemeClr val="tx1"/>
                </a:solidFill>
                <a:effectLst/>
                <a:latin typeface="Times New Roman" pitchFamily="18" charset="0"/>
                <a:ea typeface="Times New Roman" panose="02020603050405020304"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anose="02020603050405020304" pitchFamily="18" charset="0"/>
                <a:cs typeface="Times New Roman" pitchFamily="18" charset="0"/>
              </a:rPr>
              <a:t>đình</a:t>
            </a:r>
            <a:r>
              <a:rPr kumimoji="0" lang="en-US" altLang="en-US" sz="2000" b="0" i="0" u="none" strike="noStrike" cap="none" normalizeH="0" baseline="0" dirty="0" smtClean="0">
                <a:ln>
                  <a:noFill/>
                </a:ln>
                <a:solidFill>
                  <a:schemeClr val="tx1"/>
                </a:solidFill>
                <a:effectLst/>
                <a:latin typeface="Times New Roman" pitchFamily="18" charset="0"/>
                <a:ea typeface="Times New Roman" panose="02020603050405020304"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anose="02020603050405020304" pitchFamily="18" charset="0"/>
                <a:cs typeface="Times New Roman" pitchFamily="18" charset="0"/>
              </a:rPr>
              <a:t>là</a:t>
            </a:r>
            <a:r>
              <a:rPr kumimoji="0" lang="en-US" altLang="en-US" sz="2000" b="0" i="0" u="none" strike="noStrike" cap="none" normalizeH="0" baseline="0" dirty="0" smtClean="0">
                <a:ln>
                  <a:noFill/>
                </a:ln>
                <a:solidFill>
                  <a:schemeClr val="tx1"/>
                </a:solidFill>
                <a:effectLst/>
                <a:latin typeface="Times New Roman" pitchFamily="18" charset="0"/>
                <a:ea typeface="Times New Roman" panose="02020603050405020304"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anose="02020603050405020304" pitchFamily="18" charset="0"/>
                <a:cs typeface="Times New Roman" pitchFamily="18" charset="0"/>
              </a:rPr>
              <a:t>người</a:t>
            </a:r>
            <a:r>
              <a:rPr kumimoji="0" lang="en-US" altLang="en-US" sz="2000" b="0" i="0" u="none" strike="noStrike" cap="none" normalizeH="0" baseline="0" dirty="0" smtClean="0">
                <a:ln>
                  <a:noFill/>
                </a:ln>
                <a:solidFill>
                  <a:schemeClr val="tx1"/>
                </a:solidFill>
                <a:effectLst/>
                <a:latin typeface="Times New Roman" pitchFamily="18" charset="0"/>
                <a:ea typeface="Times New Roman" panose="02020603050405020304"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anose="02020603050405020304" pitchFamily="18" charset="0"/>
                <a:cs typeface="Times New Roman" pitchFamily="18" charset="0"/>
              </a:rPr>
              <a:t>bán</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30"/>
          <p:cNvSpPr>
            <a:spLocks noChangeArrowheads="1"/>
          </p:cNvSpPr>
          <p:nvPr/>
        </p:nvSpPr>
        <p:spPr bwMode="auto">
          <a:xfrm>
            <a:off x="1613852" y="2730329"/>
            <a:ext cx="1967399" cy="290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29"/>
          <p:cNvSpPr>
            <a:spLocks noChangeArrowheads="1"/>
          </p:cNvSpPr>
          <p:nvPr/>
        </p:nvSpPr>
        <p:spPr bwMode="auto">
          <a:xfrm>
            <a:off x="9345104" y="2690530"/>
            <a:ext cx="1034373" cy="330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28"/>
          <p:cNvSpPr>
            <a:spLocks noChangeArrowheads="1"/>
          </p:cNvSpPr>
          <p:nvPr/>
        </p:nvSpPr>
        <p:spPr bwMode="auto">
          <a:xfrm>
            <a:off x="9345104" y="5885179"/>
            <a:ext cx="1245108" cy="435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27"/>
          <p:cNvSpPr>
            <a:spLocks noChangeArrowheads="1"/>
          </p:cNvSpPr>
          <p:nvPr/>
        </p:nvSpPr>
        <p:spPr bwMode="auto">
          <a:xfrm>
            <a:off x="1637982" y="5885179"/>
            <a:ext cx="2094484" cy="580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nhuận</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Text Box 26"/>
          <p:cNvSpPr txBox="1">
            <a:spLocks noChangeArrowheads="1"/>
          </p:cNvSpPr>
          <p:nvPr/>
        </p:nvSpPr>
        <p:spPr bwMode="auto">
          <a:xfrm>
            <a:off x="4454757" y="2545319"/>
            <a:ext cx="3516545" cy="726057"/>
          </a:xfrm>
          <a:prstGeom prst="rect">
            <a:avLst/>
          </a:prstGeom>
          <a:no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 TRƯỜNG</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HÀNG HÓA VÀ DỊCH VỤ</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Text Box 25"/>
          <p:cNvSpPr txBox="1">
            <a:spLocks noChangeArrowheads="1"/>
          </p:cNvSpPr>
          <p:nvPr/>
        </p:nvSpPr>
        <p:spPr bwMode="auto">
          <a:xfrm>
            <a:off x="4454757" y="5449545"/>
            <a:ext cx="3516545" cy="726057"/>
          </a:xfrm>
          <a:prstGeom prst="rect">
            <a:avLst/>
          </a:prstGeom>
          <a:no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 TRƯỜNG </a:t>
            </a:r>
            <a:endPar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YẾU TỐ SẢN XUẤT</a:t>
            </a:r>
            <a:endPar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Text Box 24"/>
          <p:cNvSpPr txBox="1">
            <a:spLocks noChangeArrowheads="1"/>
          </p:cNvSpPr>
          <p:nvPr/>
        </p:nvSpPr>
        <p:spPr bwMode="auto">
          <a:xfrm>
            <a:off x="764476" y="3852221"/>
            <a:ext cx="3278463" cy="726057"/>
          </a:xfrm>
          <a:prstGeom prst="rect">
            <a:avLst/>
          </a:prstGeom>
          <a:no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DOANH NGHIỆP</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 KINH DOANH</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 Box 23"/>
          <p:cNvSpPr txBox="1">
            <a:spLocks noChangeArrowheads="1"/>
          </p:cNvSpPr>
          <p:nvPr/>
        </p:nvSpPr>
        <p:spPr bwMode="auto">
          <a:xfrm>
            <a:off x="8849635" y="3852221"/>
            <a:ext cx="3059684" cy="726057"/>
          </a:xfrm>
          <a:prstGeom prst="rect">
            <a:avLst/>
          </a:prstGeom>
          <a:no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 GIA ĐÌNH  </a:t>
            </a:r>
          </a:p>
          <a:p>
            <a:pPr marL="0" marR="0" lvl="0" indent="0" algn="ctr"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 TIÊU DÙNG</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Line 22"/>
          <p:cNvSpPr>
            <a:spLocks noChangeShapeType="1"/>
          </p:cNvSpPr>
          <p:nvPr/>
        </p:nvSpPr>
        <p:spPr bwMode="auto">
          <a:xfrm flipV="1">
            <a:off x="2730267" y="5594757"/>
            <a:ext cx="172288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23" name="Line 21"/>
          <p:cNvSpPr>
            <a:spLocks noChangeShapeType="1"/>
          </p:cNvSpPr>
          <p:nvPr/>
        </p:nvSpPr>
        <p:spPr bwMode="auto">
          <a:xfrm flipV="1">
            <a:off x="2730267" y="4578277"/>
            <a:ext cx="1609" cy="10164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24" name="Line 20"/>
          <p:cNvSpPr>
            <a:spLocks noChangeShapeType="1"/>
          </p:cNvSpPr>
          <p:nvPr/>
        </p:nvSpPr>
        <p:spPr bwMode="auto">
          <a:xfrm>
            <a:off x="9505971" y="4578277"/>
            <a:ext cx="1609" cy="10164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25" name="Line 19"/>
          <p:cNvSpPr>
            <a:spLocks noChangeShapeType="1"/>
          </p:cNvSpPr>
          <p:nvPr/>
        </p:nvSpPr>
        <p:spPr bwMode="auto">
          <a:xfrm flipH="1" flipV="1">
            <a:off x="7971303" y="5589379"/>
            <a:ext cx="1534668" cy="53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26" name="Line 18"/>
          <p:cNvSpPr>
            <a:spLocks noChangeShapeType="1"/>
          </p:cNvSpPr>
          <p:nvPr/>
        </p:nvSpPr>
        <p:spPr bwMode="auto">
          <a:xfrm flipV="1">
            <a:off x="2730267" y="3126164"/>
            <a:ext cx="1609" cy="7260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27" name="Line 17"/>
          <p:cNvSpPr>
            <a:spLocks noChangeShapeType="1"/>
          </p:cNvSpPr>
          <p:nvPr/>
        </p:nvSpPr>
        <p:spPr bwMode="auto">
          <a:xfrm>
            <a:off x="2730267" y="3126164"/>
            <a:ext cx="1724491" cy="752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28" name="Line 16"/>
          <p:cNvSpPr>
            <a:spLocks noChangeShapeType="1"/>
          </p:cNvSpPr>
          <p:nvPr/>
        </p:nvSpPr>
        <p:spPr bwMode="auto">
          <a:xfrm flipV="1">
            <a:off x="7971303" y="3127240"/>
            <a:ext cx="1534668" cy="64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29" name="Line 15"/>
          <p:cNvSpPr>
            <a:spLocks noChangeShapeType="1"/>
          </p:cNvSpPr>
          <p:nvPr/>
        </p:nvSpPr>
        <p:spPr bwMode="auto">
          <a:xfrm>
            <a:off x="9505971" y="3126164"/>
            <a:ext cx="1609" cy="72605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30" name="Line 14"/>
          <p:cNvSpPr>
            <a:spLocks noChangeShapeType="1"/>
          </p:cNvSpPr>
          <p:nvPr/>
        </p:nvSpPr>
        <p:spPr bwMode="auto">
          <a:xfrm>
            <a:off x="1637982" y="4578277"/>
            <a:ext cx="1609" cy="130690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31" name="Line 13"/>
          <p:cNvSpPr>
            <a:spLocks noChangeShapeType="1"/>
          </p:cNvSpPr>
          <p:nvPr/>
        </p:nvSpPr>
        <p:spPr bwMode="auto">
          <a:xfrm>
            <a:off x="1637982" y="5885179"/>
            <a:ext cx="2404957"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32" name="Line 12"/>
          <p:cNvSpPr>
            <a:spLocks noChangeShapeType="1"/>
          </p:cNvSpPr>
          <p:nvPr/>
        </p:nvSpPr>
        <p:spPr bwMode="auto">
          <a:xfrm>
            <a:off x="7998650" y="5885179"/>
            <a:ext cx="2380827"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34" name="Line 10"/>
          <p:cNvSpPr>
            <a:spLocks noChangeShapeType="1"/>
          </p:cNvSpPr>
          <p:nvPr/>
        </p:nvSpPr>
        <p:spPr bwMode="auto">
          <a:xfrm flipV="1">
            <a:off x="10379477" y="2690530"/>
            <a:ext cx="0" cy="116169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36" name="Line 8"/>
          <p:cNvSpPr>
            <a:spLocks noChangeShapeType="1"/>
          </p:cNvSpPr>
          <p:nvPr/>
        </p:nvSpPr>
        <p:spPr bwMode="auto">
          <a:xfrm flipH="1">
            <a:off x="1637982" y="2690530"/>
            <a:ext cx="2815167"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39" name="Line 5"/>
          <p:cNvSpPr>
            <a:spLocks noChangeShapeType="1"/>
          </p:cNvSpPr>
          <p:nvPr/>
        </p:nvSpPr>
        <p:spPr bwMode="auto">
          <a:xfrm>
            <a:off x="1645260" y="2690529"/>
            <a:ext cx="0" cy="1161691"/>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40" name="Line 4"/>
          <p:cNvSpPr>
            <a:spLocks noChangeShapeType="1"/>
          </p:cNvSpPr>
          <p:nvPr/>
        </p:nvSpPr>
        <p:spPr bwMode="auto">
          <a:xfrm>
            <a:off x="1637982" y="5885179"/>
            <a:ext cx="2815167" cy="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41" name="Line 3"/>
          <p:cNvSpPr>
            <a:spLocks noChangeShapeType="1"/>
          </p:cNvSpPr>
          <p:nvPr/>
        </p:nvSpPr>
        <p:spPr bwMode="auto">
          <a:xfrm flipV="1">
            <a:off x="10379477" y="4599308"/>
            <a:ext cx="0" cy="1306902"/>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42" name="Line 2"/>
          <p:cNvSpPr>
            <a:spLocks noChangeShapeType="1"/>
          </p:cNvSpPr>
          <p:nvPr/>
        </p:nvSpPr>
        <p:spPr bwMode="auto">
          <a:xfrm flipH="1">
            <a:off x="7949684" y="2697672"/>
            <a:ext cx="2408174" cy="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up)">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up)">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up)">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up)">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nodePh="1">
                                  <p:stCondLst>
                                    <p:cond delay="0"/>
                                  </p:stCondLst>
                                  <p:endCondLst>
                                    <p:cond evt="begin" delay="0">
                                      <p:tn val="100"/>
                                    </p:cond>
                                  </p:endCondLst>
                                  <p:childTnLst>
                                    <p:set>
                                      <p:cBhvr>
                                        <p:cTn id="101" dur="1" fill="hold">
                                          <p:stCondLst>
                                            <p:cond delay="0"/>
                                          </p:stCondLst>
                                        </p:cTn>
                                        <p:tgtEl>
                                          <p:spTgt spid="7"/>
                                        </p:tgtEl>
                                        <p:attrNameLst>
                                          <p:attrName>style.visibility</p:attrName>
                                        </p:attrNameLst>
                                      </p:cBhvr>
                                      <p:to>
                                        <p:strVal val="visible"/>
                                      </p:to>
                                    </p:set>
                                    <p:animEffect transition="in" filter="wipe(up)">
                                      <p:cBhvr>
                                        <p:cTn id="102" dur="5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up)">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up)">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up)">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up)">
                                      <p:cBhvr>
                                        <p:cTn id="127" dur="500"/>
                                        <p:tgtEl>
                                          <p:spTgt spid="41"/>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wipe(up)">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wipe(up)">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wipe(up)">
                                      <p:cBhvr>
                                        <p:cTn id="142" dur="500"/>
                                        <p:tgtEl>
                                          <p:spTgt spid="42"/>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15"/>
                                        </p:tgtEl>
                                        <p:attrNameLst>
                                          <p:attrName>style.visibility</p:attrName>
                                        </p:attrNameLst>
                                      </p:cBhvr>
                                      <p:to>
                                        <p:strVal val="visible"/>
                                      </p:to>
                                    </p:set>
                                    <p:animEffect transition="in" filter="wipe(up)">
                                      <p:cBhvr>
                                        <p:cTn id="147" dur="500"/>
                                        <p:tgtEl>
                                          <p:spTgt spid="15"/>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up)">
                                      <p:cBhvr>
                                        <p:cTn id="152" dur="500"/>
                                        <p:tgtEl>
                                          <p:spTgt spid="3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wipe(up)">
                                      <p:cBhvr>
                                        <p:cTn id="157" dur="500"/>
                                        <p:tgtEl>
                                          <p:spTgt spid="39"/>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14"/>
                                        </p:tgtEl>
                                        <p:attrNameLst>
                                          <p:attrName>style.visibility</p:attrName>
                                        </p:attrNameLst>
                                      </p:cBhvr>
                                      <p:to>
                                        <p:strVal val="visible"/>
                                      </p:to>
                                    </p:set>
                                    <p:animEffect transition="in" filter="wipe(up)">
                                      <p:cBhvr>
                                        <p:cTn id="162" dur="500"/>
                                        <p:tgtEl>
                                          <p:spTgt spid="14"/>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wipe(up)">
                                      <p:cBhvr>
                                        <p:cTn id="167" dur="500"/>
                                        <p:tgtEl>
                                          <p:spTgt spid="31"/>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12"/>
                                        </p:tgtEl>
                                        <p:attrNameLst>
                                          <p:attrName>style.visibility</p:attrName>
                                        </p:attrNameLst>
                                      </p:cBhvr>
                                      <p:to>
                                        <p:strVal val="visible"/>
                                      </p:to>
                                    </p:set>
                                    <p:animEffect transition="in" filter="wipe(up)">
                                      <p:cBhvr>
                                        <p:cTn id="1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P spid="39"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04800"/>
            <a:ext cx="10157354" cy="1143000"/>
          </a:xfrm>
        </p:spPr>
        <p:txBody>
          <a:bodyPr>
            <a:normAutofit fontScale="90000"/>
          </a:bodyPr>
          <a:lstStyle/>
          <a:p>
            <a:pPr algn="ctr">
              <a:lnSpc>
                <a:spcPct val="150000"/>
              </a:lnSpc>
            </a:pPr>
            <a:r>
              <a:rPr lang="vi-VN" sz="3200" b="1" dirty="0" smtClean="0">
                <a:latin typeface="Times New Roman" pitchFamily="18" charset="0"/>
                <a:cs typeface="Times New Roman" pitchFamily="18" charset="0"/>
              </a:rPr>
              <a:t>3. MỘT SỐ KHÁI NIỆM VÀ QUY LUẬT CƠ BẢN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TRONG KINH TẾ HỌC</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217612" y="1447800"/>
            <a:ext cx="10157354" cy="4470400"/>
          </a:xfrm>
        </p:spPr>
        <p:txBody>
          <a:bodyPr>
            <a:normAutofit/>
          </a:bodyPr>
          <a:lstStyle/>
          <a:p>
            <a:pPr>
              <a:lnSpc>
                <a:spcPct val="150000"/>
              </a:lnSpc>
              <a:spcBef>
                <a:spcPts val="600"/>
              </a:spcBef>
              <a:buNone/>
            </a:pPr>
            <a:r>
              <a:rPr lang="vi-VN" altLang="en-US" sz="2800" b="1" dirty="0" smtClean="0">
                <a:latin typeface="Times New Roman" pitchFamily="18" charset="0"/>
                <a:cs typeface="Times New Roman" pitchFamily="18" charset="0"/>
              </a:rPr>
              <a:t>3.</a:t>
            </a:r>
            <a:r>
              <a:rPr lang="en-US" altLang="en-US" sz="2800" b="1" dirty="0" smtClean="0">
                <a:latin typeface="Times New Roman" pitchFamily="18" charset="0"/>
                <a:cs typeface="Times New Roman" pitchFamily="18" charset="0"/>
              </a:rPr>
              <a:t>2</a:t>
            </a:r>
            <a:r>
              <a:rPr lang="vi-VN" altLang="en-US" sz="2800" b="1" dirty="0" smtClean="0">
                <a:latin typeface="Times New Roman" pitchFamily="18" charset="0"/>
                <a:cs typeface="Times New Roman" pitchFamily="18" charset="0"/>
              </a:rPr>
              <a:t>. Các yếu tố sản xuất</a:t>
            </a:r>
          </a:p>
          <a:p>
            <a:pPr marL="0" indent="0" algn="just" defTabSz="690563">
              <a:lnSpc>
                <a:spcPct val="150000"/>
              </a:lnSpc>
              <a:spcBef>
                <a:spcPts val="600"/>
              </a:spcBef>
              <a:buNone/>
            </a:pP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Đây là các đầu vào của quá trình sản xuất, là điều kiện cần thiết để tiến hành hoạt động sản xuất kinh doanh.” </a:t>
            </a:r>
            <a:endParaRPr lang="en-US" sz="2800" dirty="0" smtClean="0">
              <a:latin typeface="Times New Roman" pitchFamily="18" charset="0"/>
              <a:cs typeface="Times New Roman" pitchFamily="18" charset="0"/>
            </a:endParaRPr>
          </a:p>
          <a:p>
            <a:pPr marL="0" indent="0" algn="just" defTabSz="690563">
              <a:lnSpc>
                <a:spcPct val="150000"/>
              </a:lnSpc>
              <a:spcBef>
                <a:spcPts val="600"/>
              </a:spcBef>
              <a:buNone/>
            </a:pPr>
            <a:r>
              <a:rPr lang="vi-VN" sz="2800" dirty="0" smtClean="0"/>
              <a:t/>
            </a:r>
            <a:br>
              <a:rPr lang="vi-VN" sz="2800" dirty="0" smtClean="0"/>
            </a:b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363975747"/>
              </p:ext>
            </p:extLst>
          </p:nvPr>
        </p:nvGraphicFramePr>
        <p:xfrm>
          <a:off x="1751009" y="3581402"/>
          <a:ext cx="9220202" cy="2743197"/>
        </p:xfrm>
        <a:graphic>
          <a:graphicData uri="http://schemas.openxmlformats.org/drawingml/2006/table">
            <a:tbl>
              <a:tblPr firstRow="1" bandRow="1">
                <a:tableStyleId>{69012ECD-51FC-41F1-AA8D-1B2483CD663E}</a:tableStyleId>
              </a:tblPr>
              <a:tblGrid>
                <a:gridCol w="5029203">
                  <a:extLst>
                    <a:ext uri="{9D8B030D-6E8A-4147-A177-3AD203B41FA5}">
                      <a16:colId xmlns="" xmlns:a16="http://schemas.microsoft.com/office/drawing/2014/main" val="20000"/>
                    </a:ext>
                  </a:extLst>
                </a:gridCol>
                <a:gridCol w="4190999">
                  <a:extLst>
                    <a:ext uri="{9D8B030D-6E8A-4147-A177-3AD203B41FA5}">
                      <a16:colId xmlns="" xmlns:a16="http://schemas.microsoft.com/office/drawing/2014/main" val="20001"/>
                    </a:ext>
                  </a:extLst>
                </a:gridCol>
              </a:tblGrid>
              <a:tr h="614149">
                <a:tc>
                  <a:txBody>
                    <a:bodyPr/>
                    <a:lstStyle/>
                    <a:p>
                      <a:pPr algn="ctr"/>
                      <a:r>
                        <a:rPr lang="vi-VN" sz="2800" dirty="0" smtClean="0">
                          <a:latin typeface="Times New Roman" panose="02020603050405020304" pitchFamily="18" charset="0"/>
                          <a:cs typeface="Times New Roman" panose="02020603050405020304" pitchFamily="18" charset="0"/>
                        </a:rPr>
                        <a:t>Yếu</a:t>
                      </a:r>
                      <a:r>
                        <a:rPr lang="vi-VN" sz="2800" baseline="0" dirty="0" smtClean="0">
                          <a:latin typeface="Times New Roman" panose="02020603050405020304" pitchFamily="18" charset="0"/>
                          <a:cs typeface="Times New Roman" panose="02020603050405020304" pitchFamily="18" charset="0"/>
                        </a:rPr>
                        <a:t> tố sản xuất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smtClean="0">
                          <a:latin typeface="Times New Roman" panose="02020603050405020304" pitchFamily="18" charset="0"/>
                          <a:cs typeface="Times New Roman" panose="02020603050405020304" pitchFamily="18" charset="0"/>
                        </a:rPr>
                        <a:t>Sản</a:t>
                      </a:r>
                      <a:r>
                        <a:rPr lang="vi-VN" sz="2800" baseline="0" dirty="0" smtClean="0">
                          <a:latin typeface="Times New Roman" panose="02020603050405020304" pitchFamily="18" charset="0"/>
                          <a:cs typeface="Times New Roman" panose="02020603050405020304" pitchFamily="18" charset="0"/>
                        </a:rPr>
                        <a:t> xuất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32262">
                <a:tc>
                  <a:txBody>
                    <a:bodyPr/>
                    <a:lstStyle/>
                    <a:p>
                      <a:r>
                        <a:rPr lang="vi-VN" sz="2800" dirty="0" smtClean="0">
                          <a:latin typeface="Times New Roman" panose="02020603050405020304" pitchFamily="18" charset="0"/>
                          <a:cs typeface="Times New Roman" panose="02020603050405020304" pitchFamily="18" charset="0"/>
                        </a:rPr>
                        <a:t>1. Đất</a:t>
                      </a:r>
                      <a:r>
                        <a:rPr lang="vi-VN" sz="2800" baseline="0" dirty="0" smtClean="0">
                          <a:latin typeface="Times New Roman" panose="02020603050405020304" pitchFamily="18" charset="0"/>
                          <a:cs typeface="Times New Roman" panose="02020603050405020304" pitchFamily="18" charset="0"/>
                        </a:rPr>
                        <a:t> đai</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smtClean="0">
                          <a:latin typeface="Times New Roman" panose="02020603050405020304" pitchFamily="18" charset="0"/>
                          <a:cs typeface="Times New Roman" panose="02020603050405020304" pitchFamily="18" charset="0"/>
                        </a:rPr>
                        <a:t>Địa</a:t>
                      </a:r>
                      <a:r>
                        <a:rPr lang="vi-VN" sz="2800" baseline="0" dirty="0" smtClean="0">
                          <a:latin typeface="Times New Roman" panose="02020603050405020304" pitchFamily="18" charset="0"/>
                          <a:cs typeface="Times New Roman" panose="02020603050405020304" pitchFamily="18" charset="0"/>
                        </a:rPr>
                        <a:t> tô</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32262">
                <a:tc>
                  <a:txBody>
                    <a:bodyPr/>
                    <a:lstStyle/>
                    <a:p>
                      <a:r>
                        <a:rPr lang="vi-VN" sz="2800" dirty="0" smtClean="0">
                          <a:latin typeface="Times New Roman" panose="02020603050405020304" pitchFamily="18" charset="0"/>
                          <a:cs typeface="Times New Roman" panose="02020603050405020304" pitchFamily="18" charset="0"/>
                        </a:rPr>
                        <a:t>2. Lao động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smtClean="0">
                          <a:latin typeface="Times New Roman" panose="02020603050405020304" pitchFamily="18" charset="0"/>
                          <a:cs typeface="Times New Roman" panose="02020603050405020304" pitchFamily="18" charset="0"/>
                        </a:rPr>
                        <a:t>Tiền</a:t>
                      </a:r>
                      <a:r>
                        <a:rPr lang="vi-VN" sz="2800" baseline="0" dirty="0" smtClean="0">
                          <a:latin typeface="Times New Roman" panose="02020603050405020304" pitchFamily="18" charset="0"/>
                          <a:cs typeface="Times New Roman" panose="02020603050405020304" pitchFamily="18" charset="0"/>
                        </a:rPr>
                        <a:t> lương</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32262">
                <a:tc>
                  <a:txBody>
                    <a:bodyPr/>
                    <a:lstStyle/>
                    <a:p>
                      <a:r>
                        <a:rPr lang="vi-VN" sz="2800" dirty="0" smtClean="0">
                          <a:latin typeface="Times New Roman" panose="02020603050405020304" pitchFamily="18" charset="0"/>
                          <a:cs typeface="Times New Roman" panose="02020603050405020304" pitchFamily="18" charset="0"/>
                        </a:rPr>
                        <a:t>3. Tư</a:t>
                      </a:r>
                      <a:r>
                        <a:rPr lang="vi-VN" sz="2800" baseline="0" dirty="0" smtClean="0">
                          <a:latin typeface="Times New Roman" panose="02020603050405020304" pitchFamily="18" charset="0"/>
                          <a:cs typeface="Times New Roman" panose="02020603050405020304" pitchFamily="18" charset="0"/>
                        </a:rPr>
                        <a:t> bản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smtClean="0">
                          <a:latin typeface="Times New Roman" panose="02020603050405020304" pitchFamily="18" charset="0"/>
                          <a:cs typeface="Times New Roman" panose="02020603050405020304" pitchFamily="18" charset="0"/>
                        </a:rPr>
                        <a:t>Lãi</a:t>
                      </a:r>
                      <a:r>
                        <a:rPr lang="vi-VN" sz="2800" baseline="0" dirty="0" smtClean="0">
                          <a:latin typeface="Times New Roman" panose="02020603050405020304" pitchFamily="18" charset="0"/>
                          <a:cs typeface="Times New Roman" panose="02020603050405020304" pitchFamily="18" charset="0"/>
                        </a:rPr>
                        <a:t> suất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32262">
                <a:tc>
                  <a:txBody>
                    <a:bodyPr/>
                    <a:lstStyle/>
                    <a:p>
                      <a:r>
                        <a:rPr lang="vi-VN" sz="2800" dirty="0" smtClean="0">
                          <a:latin typeface="Times New Roman" panose="02020603050405020304" pitchFamily="18" charset="0"/>
                          <a:cs typeface="Times New Roman" panose="02020603050405020304" pitchFamily="18" charset="0"/>
                        </a:rPr>
                        <a:t>4. Kỹ</a:t>
                      </a:r>
                      <a:r>
                        <a:rPr lang="vi-VN" sz="2800" baseline="0" dirty="0" smtClean="0">
                          <a:latin typeface="Times New Roman" panose="02020603050405020304" pitchFamily="18" charset="0"/>
                          <a:cs typeface="Times New Roman" panose="02020603050405020304" pitchFamily="18" charset="0"/>
                        </a:rPr>
                        <a:t> năng quản lý và công nghệ</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smtClean="0">
                          <a:latin typeface="Times New Roman" panose="02020603050405020304" pitchFamily="18" charset="0"/>
                          <a:cs typeface="Times New Roman" panose="02020603050405020304" pitchFamily="18" charset="0"/>
                        </a:rPr>
                        <a:t>Lợi</a:t>
                      </a:r>
                      <a:r>
                        <a:rPr lang="vi-VN" sz="2800" baseline="0" dirty="0" smtClean="0">
                          <a:latin typeface="Times New Roman" panose="02020603050405020304" pitchFamily="18" charset="0"/>
                          <a:cs typeface="Times New Roman" panose="02020603050405020304" pitchFamily="18" charset="0"/>
                        </a:rPr>
                        <a:t> nhuận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67069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10157354" cy="1397000"/>
          </a:xfrm>
        </p:spPr>
        <p:txBody>
          <a:bodyPr>
            <a:noAutofit/>
          </a:bodyPr>
          <a:lstStyle/>
          <a:p>
            <a:pPr algn="ctr">
              <a:lnSpc>
                <a:spcPct val="150000"/>
              </a:lnSpc>
            </a:pPr>
            <a:r>
              <a:rPr lang="vi-VN" sz="3200" b="1" dirty="0" smtClean="0">
                <a:latin typeface="Times New Roman" pitchFamily="18" charset="0"/>
                <a:cs typeface="Times New Roman" pitchFamily="18" charset="0"/>
              </a:rPr>
              <a:t>3. MỘT SỐ KHÁI NIỆM VÀ QUY LUẬT CƠ BẢN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TRONG KINH TẾ HỌC</a:t>
            </a:r>
            <a:endParaRPr lang="en-US" sz="3200" dirty="0"/>
          </a:p>
        </p:txBody>
      </p:sp>
      <p:sp>
        <p:nvSpPr>
          <p:cNvPr id="3" name="Content Placeholder 2"/>
          <p:cNvSpPr>
            <a:spLocks noGrp="1"/>
          </p:cNvSpPr>
          <p:nvPr>
            <p:ph idx="1"/>
          </p:nvPr>
        </p:nvSpPr>
        <p:spPr/>
        <p:txBody>
          <a:bodyPr>
            <a:normAutofit/>
          </a:bodyPr>
          <a:lstStyle/>
          <a:p>
            <a:pPr>
              <a:buNone/>
            </a:pPr>
            <a:r>
              <a:rPr lang="vi-VN" sz="2800" b="1"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Đường giới hạn khả năng sản xuất</a:t>
            </a:r>
            <a:r>
              <a:rPr lang="en-US" sz="2800"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3156892"/>
              </p:ext>
            </p:extLst>
          </p:nvPr>
        </p:nvGraphicFramePr>
        <p:xfrm>
          <a:off x="1973366" y="2509604"/>
          <a:ext cx="9220200" cy="3977640"/>
        </p:xfrm>
        <a:graphic>
          <a:graphicData uri="http://schemas.openxmlformats.org/drawingml/2006/table">
            <a:tbl>
              <a:tblPr firstRow="1" firstCol="1" lastRow="1" lastCol="1" bandRow="1" bandCol="1">
                <a:tableStyleId>{69012ECD-51FC-41F1-AA8D-1B2483CD663E}</a:tableStyleId>
              </a:tblPr>
              <a:tblGrid>
                <a:gridCol w="2843969">
                  <a:extLst>
                    <a:ext uri="{9D8B030D-6E8A-4147-A177-3AD203B41FA5}">
                      <a16:colId xmlns="" xmlns:a16="http://schemas.microsoft.com/office/drawing/2014/main" val="20000"/>
                    </a:ext>
                  </a:extLst>
                </a:gridCol>
                <a:gridCol w="3252031">
                  <a:extLst>
                    <a:ext uri="{9D8B030D-6E8A-4147-A177-3AD203B41FA5}">
                      <a16:colId xmlns="" xmlns:a16="http://schemas.microsoft.com/office/drawing/2014/main" val="20001"/>
                    </a:ext>
                  </a:extLst>
                </a:gridCol>
                <a:gridCol w="3124200">
                  <a:extLst>
                    <a:ext uri="{9D8B030D-6E8A-4147-A177-3AD203B41FA5}">
                      <a16:colId xmlns="" xmlns:a16="http://schemas.microsoft.com/office/drawing/2014/main" val="20002"/>
                    </a:ext>
                  </a:extLst>
                </a:gridCol>
              </a:tblGrid>
              <a:tr h="685800">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Máy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nghìn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Ô </a:t>
                      </a:r>
                      <a:r>
                        <a:rPr lang="en-US" sz="2400" dirty="0" err="1" smtClean="0">
                          <a:effectLst/>
                          <a:latin typeface="Times New Roman" panose="02020603050405020304" pitchFamily="18" charset="0"/>
                          <a:cs typeface="Times New Roman" panose="02020603050405020304" pitchFamily="18" charset="0"/>
                        </a:rPr>
                        <a:t>tô</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nghìn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14155">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1000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14155">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900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10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14155">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750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20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14155">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550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30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14155">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300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a:effectLst/>
                          <a:latin typeface="Times New Roman" panose="02020603050405020304" pitchFamily="18" charset="0"/>
                          <a:cs typeface="Times New Roman" panose="02020603050405020304" pitchFamily="18" charset="0"/>
                        </a:rPr>
                        <a:t>40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13922">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F</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dirty="0">
                          <a:effectLst/>
                          <a:latin typeface="Times New Roman" panose="02020603050405020304" pitchFamily="18" charset="0"/>
                          <a:cs typeface="Times New Roman" panose="02020603050405020304" pitchFamily="18" charset="0"/>
                        </a:rPr>
                        <a:t>0</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0" dirty="0">
                          <a:effectLst/>
                          <a:latin typeface="Times New Roman" panose="02020603050405020304" pitchFamily="18" charset="0"/>
                          <a:cs typeface="Times New Roman" panose="02020603050405020304" pitchFamily="18" charset="0"/>
                        </a:rPr>
                        <a:t>50</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601" y="152400"/>
            <a:ext cx="10157354" cy="1397000"/>
          </a:xfrm>
        </p:spPr>
        <p:txBody>
          <a:bodyPr>
            <a:noAutofit/>
          </a:bodyPr>
          <a:lstStyle/>
          <a:p>
            <a:pPr algn="ctr">
              <a:lnSpc>
                <a:spcPct val="150000"/>
              </a:lnSpc>
            </a:pPr>
            <a:r>
              <a:rPr lang="vi-VN" sz="3200" b="1" dirty="0" smtClean="0">
                <a:latin typeface="Times New Roman" pitchFamily="18" charset="0"/>
                <a:cs typeface="Times New Roman" pitchFamily="18" charset="0"/>
              </a:rPr>
              <a:t>3. MỘT SỐ KHÁI NIỆM VÀ QUY LUẬT CƠ BẢN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TRONG KINH TẾ HỌC</a:t>
            </a:r>
            <a:endParaRPr lang="en-US" sz="3200" dirty="0"/>
          </a:p>
        </p:txBody>
      </p:sp>
      <p:sp>
        <p:nvSpPr>
          <p:cNvPr id="3" name="Content Placeholder 2"/>
          <p:cNvSpPr>
            <a:spLocks noGrp="1"/>
          </p:cNvSpPr>
          <p:nvPr>
            <p:ph sz="half" idx="2"/>
          </p:nvPr>
        </p:nvSpPr>
        <p:spPr>
          <a:xfrm>
            <a:off x="1137031" y="1448685"/>
            <a:ext cx="8558503" cy="4572000"/>
          </a:xfrm>
        </p:spPr>
        <p:txBody>
          <a:bodyPr>
            <a:normAutofit/>
          </a:bodyPr>
          <a:lstStyle/>
          <a:p>
            <a:pPr>
              <a:buNone/>
            </a:pPr>
            <a:r>
              <a:rPr lang="vi-VN" sz="2800" b="1"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Đường giới hạn khả năng sản xuất</a:t>
            </a:r>
          </a:p>
        </p:txBody>
      </p:sp>
      <p:sp>
        <p:nvSpPr>
          <p:cNvPr id="8" name="AutoShape 42"/>
          <p:cNvSpPr>
            <a:spLocks noChangeAspect="1" noChangeArrowheads="1" noTextEdit="1"/>
          </p:cNvSpPr>
          <p:nvPr/>
        </p:nvSpPr>
        <p:spPr bwMode="auto">
          <a:xfrm>
            <a:off x="2137740" y="1978275"/>
            <a:ext cx="9315635"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9" name="Rectangle 41"/>
          <p:cNvSpPr>
            <a:spLocks noChangeArrowheads="1"/>
          </p:cNvSpPr>
          <p:nvPr/>
        </p:nvSpPr>
        <p:spPr bwMode="auto">
          <a:xfrm>
            <a:off x="6243419" y="6269605"/>
            <a:ext cx="55142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40"/>
          <p:cNvSpPr>
            <a:spLocks noChangeArrowheads="1"/>
          </p:cNvSpPr>
          <p:nvPr/>
        </p:nvSpPr>
        <p:spPr bwMode="auto">
          <a:xfrm>
            <a:off x="5119143" y="6228965"/>
            <a:ext cx="59428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Rectangle 38"/>
          <p:cNvSpPr>
            <a:spLocks noChangeArrowheads="1"/>
          </p:cNvSpPr>
          <p:nvPr/>
        </p:nvSpPr>
        <p:spPr bwMode="auto">
          <a:xfrm>
            <a:off x="3667727" y="4896735"/>
            <a:ext cx="681423"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300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Rectangle 37"/>
          <p:cNvSpPr>
            <a:spLocks noChangeArrowheads="1"/>
          </p:cNvSpPr>
          <p:nvPr/>
        </p:nvSpPr>
        <p:spPr bwMode="auto">
          <a:xfrm>
            <a:off x="3667727" y="3984875"/>
            <a:ext cx="78570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550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Rectangle 36"/>
          <p:cNvSpPr>
            <a:spLocks noChangeArrowheads="1"/>
          </p:cNvSpPr>
          <p:nvPr/>
        </p:nvSpPr>
        <p:spPr bwMode="auto">
          <a:xfrm>
            <a:off x="3662013" y="3499735"/>
            <a:ext cx="771422"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750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Rectangle 35"/>
          <p:cNvSpPr>
            <a:spLocks noChangeArrowheads="1"/>
          </p:cNvSpPr>
          <p:nvPr/>
        </p:nvSpPr>
        <p:spPr bwMode="auto">
          <a:xfrm>
            <a:off x="3653442" y="3027295"/>
            <a:ext cx="787136"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900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Rectangle 34"/>
          <p:cNvSpPr>
            <a:spLocks noChangeArrowheads="1"/>
          </p:cNvSpPr>
          <p:nvPr/>
        </p:nvSpPr>
        <p:spPr bwMode="auto">
          <a:xfrm>
            <a:off x="3484872" y="2664075"/>
            <a:ext cx="787136"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Rectangle 33"/>
          <p:cNvSpPr>
            <a:spLocks noChangeArrowheads="1"/>
          </p:cNvSpPr>
          <p:nvPr/>
        </p:nvSpPr>
        <p:spPr bwMode="auto">
          <a:xfrm>
            <a:off x="4272722" y="5149465"/>
            <a:ext cx="1694271"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Sản</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xuất</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kém</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hiệu</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p:txBody>
      </p:sp>
      <p:sp>
        <p:nvSpPr>
          <p:cNvPr id="24" name="Rectangle 32"/>
          <p:cNvSpPr>
            <a:spLocks noChangeArrowheads="1"/>
          </p:cNvSpPr>
          <p:nvPr/>
        </p:nvSpPr>
        <p:spPr bwMode="auto">
          <a:xfrm>
            <a:off x="8930539" y="6093075"/>
            <a:ext cx="2069982" cy="51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lượng</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ô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p:txBody>
      </p:sp>
      <p:sp>
        <p:nvSpPr>
          <p:cNvPr id="25" name="Rectangle 31"/>
          <p:cNvSpPr>
            <a:spLocks noChangeArrowheads="1"/>
          </p:cNvSpPr>
          <p:nvPr/>
        </p:nvSpPr>
        <p:spPr bwMode="auto">
          <a:xfrm>
            <a:off x="2034884" y="1957955"/>
            <a:ext cx="2521407" cy="51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lượng</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máy</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tính</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p:txBody>
      </p:sp>
      <p:sp>
        <p:nvSpPr>
          <p:cNvPr id="30" name="Freeform 28"/>
          <p:cNvSpPr>
            <a:spLocks/>
          </p:cNvSpPr>
          <p:nvPr/>
        </p:nvSpPr>
        <p:spPr bwMode="auto">
          <a:xfrm>
            <a:off x="4237013" y="2880860"/>
            <a:ext cx="2583545" cy="3290955"/>
          </a:xfrm>
          <a:custGeom>
            <a:avLst/>
            <a:gdLst>
              <a:gd name="T0" fmla="*/ 0 w 2340"/>
              <a:gd name="T1" fmla="*/ 0 h 3420"/>
              <a:gd name="T2" fmla="*/ 1620 w 2340"/>
              <a:gd name="T3" fmla="*/ 1620 h 3420"/>
              <a:gd name="T4" fmla="*/ 2340 w 2340"/>
              <a:gd name="T5" fmla="*/ 3420 h 3420"/>
            </a:gdLst>
            <a:ahLst/>
            <a:cxnLst>
              <a:cxn ang="0">
                <a:pos x="T0" y="T1"/>
              </a:cxn>
              <a:cxn ang="0">
                <a:pos x="T2" y="T3"/>
              </a:cxn>
              <a:cxn ang="0">
                <a:pos x="T4" y="T5"/>
              </a:cxn>
            </a:cxnLst>
            <a:rect l="0" t="0" r="r" b="b"/>
            <a:pathLst>
              <a:path w="2340" h="3420">
                <a:moveTo>
                  <a:pt x="0" y="0"/>
                </a:moveTo>
                <a:cubicBezTo>
                  <a:pt x="615" y="525"/>
                  <a:pt x="1230" y="1050"/>
                  <a:pt x="1620" y="1620"/>
                </a:cubicBezTo>
                <a:cubicBezTo>
                  <a:pt x="2010" y="2190"/>
                  <a:pt x="2220" y="3120"/>
                  <a:pt x="2340" y="3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31" name="Line 27"/>
          <p:cNvSpPr>
            <a:spLocks noChangeShapeType="1"/>
          </p:cNvSpPr>
          <p:nvPr/>
        </p:nvSpPr>
        <p:spPr bwMode="auto">
          <a:xfrm flipH="1">
            <a:off x="6407704" y="6180705"/>
            <a:ext cx="3871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34" name="Line 26"/>
          <p:cNvSpPr>
            <a:spLocks noChangeShapeType="1"/>
          </p:cNvSpPr>
          <p:nvPr/>
        </p:nvSpPr>
        <p:spPr bwMode="auto">
          <a:xfrm flipV="1">
            <a:off x="6401863" y="4985635"/>
            <a:ext cx="0" cy="1187450"/>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35" name="Line 25"/>
          <p:cNvSpPr>
            <a:spLocks noChangeShapeType="1"/>
          </p:cNvSpPr>
          <p:nvPr/>
        </p:nvSpPr>
        <p:spPr bwMode="auto">
          <a:xfrm flipH="1">
            <a:off x="5824852" y="5064375"/>
            <a:ext cx="582852"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37" name="Freeform 23"/>
          <p:cNvSpPr>
            <a:spLocks/>
          </p:cNvSpPr>
          <p:nvPr/>
        </p:nvSpPr>
        <p:spPr bwMode="auto">
          <a:xfrm>
            <a:off x="5320570" y="4179185"/>
            <a:ext cx="509996" cy="1270"/>
          </a:xfrm>
          <a:custGeom>
            <a:avLst/>
            <a:gdLst>
              <a:gd name="T0" fmla="*/ 473 w 473"/>
              <a:gd name="T1" fmla="*/ 1 h 1"/>
              <a:gd name="T2" fmla="*/ 0 w 473"/>
              <a:gd name="T3" fmla="*/ 0 h 1"/>
            </a:gdLst>
            <a:ahLst/>
            <a:cxnLst>
              <a:cxn ang="0">
                <a:pos x="T0" y="T1"/>
              </a:cxn>
              <a:cxn ang="0">
                <a:pos x="T2" y="T3"/>
              </a:cxn>
            </a:cxnLst>
            <a:rect l="0" t="0" r="r" b="b"/>
            <a:pathLst>
              <a:path w="473" h="1">
                <a:moveTo>
                  <a:pt x="473" y="1"/>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38" name="Freeform 22"/>
          <p:cNvSpPr>
            <a:spLocks/>
          </p:cNvSpPr>
          <p:nvPr/>
        </p:nvSpPr>
        <p:spPr bwMode="auto">
          <a:xfrm>
            <a:off x="5324380" y="3642860"/>
            <a:ext cx="11428" cy="541020"/>
          </a:xfrm>
          <a:custGeom>
            <a:avLst/>
            <a:gdLst>
              <a:gd name="T0" fmla="*/ 10 w 10"/>
              <a:gd name="T1" fmla="*/ 569 h 569"/>
              <a:gd name="T2" fmla="*/ 0 w 10"/>
              <a:gd name="T3" fmla="*/ 0 h 569"/>
            </a:gdLst>
            <a:ahLst/>
            <a:cxnLst>
              <a:cxn ang="0">
                <a:pos x="T0" y="T1"/>
              </a:cxn>
              <a:cxn ang="0">
                <a:pos x="T2" y="T3"/>
              </a:cxn>
            </a:cxnLst>
            <a:rect l="0" t="0" r="r" b="b"/>
            <a:pathLst>
              <a:path w="10" h="569">
                <a:moveTo>
                  <a:pt x="10" y="569"/>
                </a:moveTo>
                <a:lnTo>
                  <a:pt x="0" y="0"/>
                </a:lnTo>
              </a:path>
            </a:pathLst>
          </a:custGeom>
          <a:noFill/>
          <a:ln w="9525">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39" name="Freeform 21"/>
          <p:cNvSpPr>
            <a:spLocks/>
          </p:cNvSpPr>
          <p:nvPr/>
        </p:nvSpPr>
        <p:spPr bwMode="auto">
          <a:xfrm>
            <a:off x="4846289" y="3645785"/>
            <a:ext cx="427139" cy="11430"/>
          </a:xfrm>
          <a:custGeom>
            <a:avLst/>
            <a:gdLst>
              <a:gd name="T0" fmla="*/ 397 w 397"/>
              <a:gd name="T1" fmla="*/ 0 h 11"/>
              <a:gd name="T2" fmla="*/ 0 w 397"/>
              <a:gd name="T3" fmla="*/ 11 h 11"/>
            </a:gdLst>
            <a:ahLst/>
            <a:cxnLst>
              <a:cxn ang="0">
                <a:pos x="T0" y="T1"/>
              </a:cxn>
              <a:cxn ang="0">
                <a:pos x="T2" y="T3"/>
              </a:cxn>
            </a:cxnLst>
            <a:rect l="0" t="0" r="r" b="b"/>
            <a:pathLst>
              <a:path w="397" h="11">
                <a:moveTo>
                  <a:pt x="397" y="0"/>
                </a:moveTo>
                <a:lnTo>
                  <a:pt x="0" y="11"/>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0" name="Freeform 20"/>
          <p:cNvSpPr>
            <a:spLocks/>
          </p:cNvSpPr>
          <p:nvPr/>
        </p:nvSpPr>
        <p:spPr bwMode="auto">
          <a:xfrm>
            <a:off x="4856288" y="3299075"/>
            <a:ext cx="1429" cy="368300"/>
          </a:xfrm>
          <a:custGeom>
            <a:avLst/>
            <a:gdLst>
              <a:gd name="T0" fmla="*/ 0 w 1"/>
              <a:gd name="T1" fmla="*/ 387 h 387"/>
              <a:gd name="T2" fmla="*/ 0 w 1"/>
              <a:gd name="T3" fmla="*/ 0 h 387"/>
            </a:gdLst>
            <a:ahLst/>
            <a:cxnLst>
              <a:cxn ang="0">
                <a:pos x="T0" y="T1"/>
              </a:cxn>
              <a:cxn ang="0">
                <a:pos x="T2" y="T3"/>
              </a:cxn>
            </a:cxnLst>
            <a:rect l="0" t="0" r="r" b="b"/>
            <a:pathLst>
              <a:path w="1" h="387">
                <a:moveTo>
                  <a:pt x="0" y="387"/>
                </a:moveTo>
                <a:lnTo>
                  <a:pt x="0" y="0"/>
                </a:lnTo>
              </a:path>
            </a:pathLst>
          </a:custGeom>
          <a:noFill/>
          <a:ln w="9525">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1" name="Freeform 19"/>
          <p:cNvSpPr>
            <a:spLocks/>
          </p:cNvSpPr>
          <p:nvPr/>
        </p:nvSpPr>
        <p:spPr bwMode="auto">
          <a:xfrm>
            <a:off x="4213961" y="3305675"/>
            <a:ext cx="624280" cy="1270"/>
          </a:xfrm>
          <a:custGeom>
            <a:avLst/>
            <a:gdLst>
              <a:gd name="T0" fmla="*/ 580 w 580"/>
              <a:gd name="T1" fmla="*/ 0 h 1"/>
              <a:gd name="T2" fmla="*/ 0 w 580"/>
              <a:gd name="T3" fmla="*/ 0 h 1"/>
            </a:gdLst>
            <a:ahLst/>
            <a:cxnLst>
              <a:cxn ang="0">
                <a:pos x="T0" y="T1"/>
              </a:cxn>
              <a:cxn ang="0">
                <a:pos x="T2" y="T3"/>
              </a:cxn>
            </a:cxnLst>
            <a:rect l="0" t="0" r="r" b="b"/>
            <a:pathLst>
              <a:path w="580" h="1">
                <a:moveTo>
                  <a:pt x="580" y="0"/>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2" name="Line 18"/>
          <p:cNvSpPr>
            <a:spLocks noChangeShapeType="1"/>
          </p:cNvSpPr>
          <p:nvPr/>
        </p:nvSpPr>
        <p:spPr bwMode="auto">
          <a:xfrm flipV="1">
            <a:off x="4272008" y="2835525"/>
            <a:ext cx="0" cy="51435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3" name="Line 17"/>
          <p:cNvSpPr>
            <a:spLocks noChangeShapeType="1"/>
          </p:cNvSpPr>
          <p:nvPr/>
        </p:nvSpPr>
        <p:spPr bwMode="auto">
          <a:xfrm>
            <a:off x="4833955" y="3265920"/>
            <a:ext cx="8571" cy="286741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4" name="Freeform 16"/>
          <p:cNvSpPr>
            <a:spLocks/>
          </p:cNvSpPr>
          <p:nvPr/>
        </p:nvSpPr>
        <p:spPr bwMode="auto">
          <a:xfrm>
            <a:off x="5312951" y="3713093"/>
            <a:ext cx="11429" cy="2486613"/>
          </a:xfrm>
          <a:custGeom>
            <a:avLst/>
            <a:gdLst>
              <a:gd name="T0" fmla="*/ 0 w 21"/>
              <a:gd name="T1" fmla="*/ 0 h 2020"/>
              <a:gd name="T2" fmla="*/ 21 w 21"/>
              <a:gd name="T3" fmla="*/ 2020 h 2020"/>
              <a:gd name="connsiteX0" fmla="*/ 0 w 3750"/>
              <a:gd name="connsiteY0" fmla="*/ 0 h 10077"/>
              <a:gd name="connsiteX1" fmla="*/ 3750 w 3750"/>
              <a:gd name="connsiteY1" fmla="*/ 10077 h 10077"/>
              <a:gd name="connsiteX0" fmla="*/ 13888 w 15553"/>
              <a:gd name="connsiteY0" fmla="*/ 0 h 10000"/>
              <a:gd name="connsiteX1" fmla="*/ 1666 w 15553"/>
              <a:gd name="connsiteY1" fmla="*/ 10000 h 10000"/>
              <a:gd name="connsiteX0" fmla="*/ 15167 w 15167"/>
              <a:gd name="connsiteY0" fmla="*/ 0 h 10000"/>
              <a:gd name="connsiteX1" fmla="*/ 2945 w 15167"/>
              <a:gd name="connsiteY1" fmla="*/ 10000 h 10000"/>
              <a:gd name="connsiteX0" fmla="*/ 10626 w 10626"/>
              <a:gd name="connsiteY0" fmla="*/ 0 h 10000"/>
              <a:gd name="connsiteX1" fmla="*/ 3960 w 10626"/>
              <a:gd name="connsiteY1" fmla="*/ 10000 h 10000"/>
              <a:gd name="connsiteX0" fmla="*/ 6666 w 6666"/>
              <a:gd name="connsiteY0" fmla="*/ 0 h 10000"/>
              <a:gd name="connsiteX1" fmla="*/ 0 w 6666"/>
              <a:gd name="connsiteY1" fmla="*/ 10000 h 10000"/>
            </a:gdLst>
            <a:ahLst/>
            <a:cxnLst>
              <a:cxn ang="0">
                <a:pos x="connsiteX0" y="connsiteY0"/>
              </a:cxn>
              <a:cxn ang="0">
                <a:pos x="connsiteX1" y="connsiteY1"/>
              </a:cxn>
            </a:cxnLst>
            <a:rect l="l" t="t" r="r" b="b"/>
            <a:pathLst>
              <a:path w="6666" h="10000">
                <a:moveTo>
                  <a:pt x="6666" y="0"/>
                </a:moveTo>
                <a:cubicBezTo>
                  <a:pt x="-1113" y="3308"/>
                  <a:pt x="13335" y="6654"/>
                  <a:pt x="0" y="10000"/>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5" name="Line 15"/>
          <p:cNvSpPr>
            <a:spLocks noChangeShapeType="1"/>
          </p:cNvSpPr>
          <p:nvPr/>
        </p:nvSpPr>
        <p:spPr bwMode="auto">
          <a:xfrm>
            <a:off x="5815573" y="4235063"/>
            <a:ext cx="9279" cy="193802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6" name="Freeform 14"/>
          <p:cNvSpPr>
            <a:spLocks/>
          </p:cNvSpPr>
          <p:nvPr/>
        </p:nvSpPr>
        <p:spPr bwMode="auto">
          <a:xfrm>
            <a:off x="4856288" y="3299075"/>
            <a:ext cx="2341409" cy="1270"/>
          </a:xfrm>
          <a:custGeom>
            <a:avLst/>
            <a:gdLst>
              <a:gd name="T0" fmla="*/ 0 w 2171"/>
              <a:gd name="T1" fmla="*/ 1 h 1"/>
              <a:gd name="T2" fmla="*/ 2171 w 2171"/>
              <a:gd name="T3" fmla="*/ 0 h 1"/>
            </a:gdLst>
            <a:ahLst/>
            <a:cxnLst>
              <a:cxn ang="0">
                <a:pos x="T0" y="T1"/>
              </a:cxn>
              <a:cxn ang="0">
                <a:pos x="T2" y="T3"/>
              </a:cxn>
            </a:cxnLst>
            <a:rect l="0" t="0" r="r" b="b"/>
            <a:pathLst>
              <a:path w="2171" h="1">
                <a:moveTo>
                  <a:pt x="0" y="1"/>
                </a:moveTo>
                <a:lnTo>
                  <a:pt x="2171"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7" name="Line 13"/>
          <p:cNvSpPr>
            <a:spLocks noChangeShapeType="1"/>
          </p:cNvSpPr>
          <p:nvPr/>
        </p:nvSpPr>
        <p:spPr bwMode="auto">
          <a:xfrm flipH="1" flipV="1">
            <a:off x="4272008" y="5064375"/>
            <a:ext cx="2135696" cy="127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8" name="Freeform 12"/>
          <p:cNvSpPr>
            <a:spLocks/>
          </p:cNvSpPr>
          <p:nvPr/>
        </p:nvSpPr>
        <p:spPr bwMode="auto">
          <a:xfrm>
            <a:off x="4254865" y="4189344"/>
            <a:ext cx="1560708" cy="45719"/>
          </a:xfrm>
          <a:custGeom>
            <a:avLst/>
            <a:gdLst>
              <a:gd name="T0" fmla="*/ 988 w 988"/>
              <a:gd name="T1" fmla="*/ 0 h 1"/>
              <a:gd name="T2" fmla="*/ 0 w 988"/>
              <a:gd name="T3" fmla="*/ 0 h 1"/>
            </a:gdLst>
            <a:ahLst/>
            <a:cxnLst>
              <a:cxn ang="0">
                <a:pos x="T0" y="T1"/>
              </a:cxn>
              <a:cxn ang="0">
                <a:pos x="T2" y="T3"/>
              </a:cxn>
            </a:cxnLst>
            <a:rect l="0" t="0" r="r" b="b"/>
            <a:pathLst>
              <a:path w="988" h="1">
                <a:moveTo>
                  <a:pt x="988" y="0"/>
                </a:moveTo>
                <a:lnTo>
                  <a:pt x="0"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49" name="Freeform 11"/>
          <p:cNvSpPr>
            <a:spLocks/>
          </p:cNvSpPr>
          <p:nvPr/>
        </p:nvSpPr>
        <p:spPr bwMode="auto">
          <a:xfrm>
            <a:off x="4266294" y="3667374"/>
            <a:ext cx="1042848" cy="45719"/>
          </a:xfrm>
          <a:custGeom>
            <a:avLst/>
            <a:gdLst>
              <a:gd name="T0" fmla="*/ 538 w 538"/>
              <a:gd name="T1" fmla="*/ 0 h 1"/>
              <a:gd name="T2" fmla="*/ 0 w 538"/>
              <a:gd name="T3" fmla="*/ 0 h 1"/>
            </a:gdLst>
            <a:ahLst/>
            <a:cxnLst>
              <a:cxn ang="0">
                <a:pos x="T0" y="T1"/>
              </a:cxn>
              <a:cxn ang="0">
                <a:pos x="T2" y="T3"/>
              </a:cxn>
            </a:cxnLst>
            <a:rect l="0" t="0" r="r" b="b"/>
            <a:pathLst>
              <a:path w="538" h="1">
                <a:moveTo>
                  <a:pt x="538" y="0"/>
                </a:moveTo>
                <a:lnTo>
                  <a:pt x="0"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50" name="Rectangle 10"/>
          <p:cNvSpPr>
            <a:spLocks noChangeArrowheads="1"/>
          </p:cNvSpPr>
          <p:nvPr/>
        </p:nvSpPr>
        <p:spPr bwMode="auto">
          <a:xfrm>
            <a:off x="7941976" y="3387975"/>
            <a:ext cx="2495693" cy="693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Điểm</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không</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đạt</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p:txBody>
      </p:sp>
      <p:sp>
        <p:nvSpPr>
          <p:cNvPr id="51" name="Rectangle 9"/>
          <p:cNvSpPr>
            <a:spLocks noChangeArrowheads="1"/>
          </p:cNvSpPr>
          <p:nvPr/>
        </p:nvSpPr>
        <p:spPr bwMode="auto">
          <a:xfrm>
            <a:off x="7827692" y="4179185"/>
            <a:ext cx="3172830" cy="754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Điểm</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sản</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xuất</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hiệu</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p:txBody>
      </p:sp>
      <p:sp>
        <p:nvSpPr>
          <p:cNvPr id="52" name="Rectangle 8"/>
          <p:cNvSpPr>
            <a:spLocks noChangeArrowheads="1"/>
          </p:cNvSpPr>
          <p:nvPr/>
        </p:nvSpPr>
        <p:spPr bwMode="auto">
          <a:xfrm>
            <a:off x="7739121" y="4978015"/>
            <a:ext cx="1747128" cy="51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err="1" smtClean="0">
                <a:latin typeface="Times New Roman" pitchFamily="18" charset="0"/>
                <a:ea typeface="Times New Roman" pitchFamily="18" charset="0"/>
                <a:cs typeface="Times New Roman" pitchFamily="18" charset="0"/>
              </a:rPr>
              <a:t>Đường</a:t>
            </a:r>
            <a:r>
              <a:rPr kumimoji="0" lang="en-US" alt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PPF</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p:txBody>
      </p:sp>
      <p:sp>
        <p:nvSpPr>
          <p:cNvPr id="53" name="Line 7"/>
          <p:cNvSpPr>
            <a:spLocks noChangeShapeType="1"/>
          </p:cNvSpPr>
          <p:nvPr/>
        </p:nvSpPr>
        <p:spPr bwMode="auto">
          <a:xfrm flipH="1">
            <a:off x="6600559" y="5235825"/>
            <a:ext cx="135856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54" name="Freeform 6"/>
          <p:cNvSpPr>
            <a:spLocks/>
          </p:cNvSpPr>
          <p:nvPr/>
        </p:nvSpPr>
        <p:spPr bwMode="auto">
          <a:xfrm>
            <a:off x="5331999" y="3645785"/>
            <a:ext cx="2627120" cy="561340"/>
          </a:xfrm>
          <a:custGeom>
            <a:avLst/>
            <a:gdLst>
              <a:gd name="T0" fmla="*/ 2437 w 2437"/>
              <a:gd name="T1" fmla="*/ 589 h 589"/>
              <a:gd name="T2" fmla="*/ 0 w 2437"/>
              <a:gd name="T3" fmla="*/ 0 h 589"/>
            </a:gdLst>
            <a:ahLst/>
            <a:cxnLst>
              <a:cxn ang="0">
                <a:pos x="T0" y="T1"/>
              </a:cxn>
              <a:cxn ang="0">
                <a:pos x="T2" y="T3"/>
              </a:cxn>
            </a:cxnLst>
            <a:rect l="0" t="0" r="r" b="b"/>
            <a:pathLst>
              <a:path w="2437" h="589">
                <a:moveTo>
                  <a:pt x="2437" y="589"/>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55" name="Line 5"/>
          <p:cNvSpPr>
            <a:spLocks noChangeShapeType="1"/>
          </p:cNvSpPr>
          <p:nvPr/>
        </p:nvSpPr>
        <p:spPr bwMode="auto">
          <a:xfrm flipH="1">
            <a:off x="6407704" y="4378575"/>
            <a:ext cx="1551415"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56" name="Freeform 4"/>
          <p:cNvSpPr>
            <a:spLocks/>
          </p:cNvSpPr>
          <p:nvPr/>
        </p:nvSpPr>
        <p:spPr bwMode="auto">
          <a:xfrm>
            <a:off x="7184840" y="3299075"/>
            <a:ext cx="774279" cy="222250"/>
          </a:xfrm>
          <a:custGeom>
            <a:avLst/>
            <a:gdLst>
              <a:gd name="T0" fmla="*/ 718 w 718"/>
              <a:gd name="T1" fmla="*/ 234 h 234"/>
              <a:gd name="T2" fmla="*/ 0 w 718"/>
              <a:gd name="T3" fmla="*/ 0 h 234"/>
            </a:gdLst>
            <a:ahLst/>
            <a:cxnLst>
              <a:cxn ang="0">
                <a:pos x="T0" y="T1"/>
              </a:cxn>
              <a:cxn ang="0">
                <a:pos x="T2" y="T3"/>
              </a:cxn>
            </a:cxnLst>
            <a:rect l="0" t="0" r="r" b="b"/>
            <a:pathLst>
              <a:path w="718" h="234">
                <a:moveTo>
                  <a:pt x="718" y="234"/>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57" name="Line 3"/>
          <p:cNvSpPr>
            <a:spLocks noChangeShapeType="1"/>
          </p:cNvSpPr>
          <p:nvPr/>
        </p:nvSpPr>
        <p:spPr bwMode="auto">
          <a:xfrm flipH="1" flipV="1">
            <a:off x="4854860" y="4207125"/>
            <a:ext cx="194284" cy="857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cxnSp>
        <p:nvCxnSpPr>
          <p:cNvPr id="72" name="Straight Arrow Connector 71"/>
          <p:cNvCxnSpPr/>
          <p:nvPr/>
        </p:nvCxnSpPr>
        <p:spPr>
          <a:xfrm flipV="1">
            <a:off x="4237013" y="2209800"/>
            <a:ext cx="0" cy="396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189412" y="6172200"/>
            <a:ext cx="472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35"/>
          <p:cNvSpPr>
            <a:spLocks noChangeArrowheads="1"/>
          </p:cNvSpPr>
          <p:nvPr/>
        </p:nvSpPr>
        <p:spPr bwMode="auto">
          <a:xfrm>
            <a:off x="4272722" y="2548505"/>
            <a:ext cx="286783"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9" name="Rectangle 35"/>
          <p:cNvSpPr>
            <a:spLocks noChangeArrowheads="1"/>
          </p:cNvSpPr>
          <p:nvPr/>
        </p:nvSpPr>
        <p:spPr bwMode="auto">
          <a:xfrm>
            <a:off x="4761647" y="2909820"/>
            <a:ext cx="286783"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 name="Rectangle 35"/>
          <p:cNvSpPr>
            <a:spLocks noChangeArrowheads="1"/>
          </p:cNvSpPr>
          <p:nvPr/>
        </p:nvSpPr>
        <p:spPr bwMode="auto">
          <a:xfrm>
            <a:off x="5883600" y="3936411"/>
            <a:ext cx="286783"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2" name="Rectangle 35"/>
          <p:cNvSpPr>
            <a:spLocks noChangeArrowheads="1"/>
          </p:cNvSpPr>
          <p:nvPr/>
        </p:nvSpPr>
        <p:spPr bwMode="auto">
          <a:xfrm>
            <a:off x="6358776" y="4619875"/>
            <a:ext cx="286783"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3" name="Rectangle 35"/>
          <p:cNvSpPr>
            <a:spLocks noChangeArrowheads="1"/>
          </p:cNvSpPr>
          <p:nvPr/>
        </p:nvSpPr>
        <p:spPr bwMode="auto">
          <a:xfrm>
            <a:off x="6829834" y="5750175"/>
            <a:ext cx="286783"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 name="Rectangle 35"/>
          <p:cNvSpPr>
            <a:spLocks noChangeArrowheads="1"/>
          </p:cNvSpPr>
          <p:nvPr/>
        </p:nvSpPr>
        <p:spPr bwMode="auto">
          <a:xfrm>
            <a:off x="5318626" y="3327015"/>
            <a:ext cx="286783"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5" name="Rectangle 40"/>
          <p:cNvSpPr>
            <a:spLocks noChangeArrowheads="1"/>
          </p:cNvSpPr>
          <p:nvPr/>
        </p:nvSpPr>
        <p:spPr bwMode="auto">
          <a:xfrm>
            <a:off x="4674747" y="6198078"/>
            <a:ext cx="59428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Times New Roman" pitchFamily="18" charset="0"/>
                <a:ea typeface="Times New Roman" pitchFamily="18" charset="0"/>
                <a:cs typeface="Times New Roman" pitchFamily="18" charset="0"/>
              </a:rPr>
              <a:t>1</a:t>
            </a: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 name="Freeform 11"/>
          <p:cNvSpPr>
            <a:spLocks/>
          </p:cNvSpPr>
          <p:nvPr/>
        </p:nvSpPr>
        <p:spPr bwMode="auto">
          <a:xfrm>
            <a:off x="4237014" y="3304405"/>
            <a:ext cx="609276" cy="45719"/>
          </a:xfrm>
          <a:custGeom>
            <a:avLst/>
            <a:gdLst>
              <a:gd name="T0" fmla="*/ 538 w 538"/>
              <a:gd name="T1" fmla="*/ 0 h 1"/>
              <a:gd name="T2" fmla="*/ 0 w 538"/>
              <a:gd name="T3" fmla="*/ 0 h 1"/>
            </a:gdLst>
            <a:ahLst/>
            <a:cxnLst>
              <a:cxn ang="0">
                <a:pos x="T0" y="T1"/>
              </a:cxn>
              <a:cxn ang="0">
                <a:pos x="T2" y="T3"/>
              </a:cxn>
            </a:cxnLst>
            <a:rect l="0" t="0" r="r" b="b"/>
            <a:pathLst>
              <a:path w="538" h="1">
                <a:moveTo>
                  <a:pt x="538" y="0"/>
                </a:moveTo>
                <a:lnTo>
                  <a:pt x="0"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67" name="Line 15"/>
          <p:cNvSpPr>
            <a:spLocks noChangeShapeType="1"/>
          </p:cNvSpPr>
          <p:nvPr/>
        </p:nvSpPr>
        <p:spPr bwMode="auto">
          <a:xfrm>
            <a:off x="6412781" y="5063105"/>
            <a:ext cx="0" cy="110871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69" name="Line 26"/>
          <p:cNvSpPr>
            <a:spLocks noChangeShapeType="1"/>
          </p:cNvSpPr>
          <p:nvPr/>
        </p:nvSpPr>
        <p:spPr bwMode="auto">
          <a:xfrm flipV="1">
            <a:off x="5830566" y="4153831"/>
            <a:ext cx="0" cy="911814"/>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70" name="Rectangle 40"/>
          <p:cNvSpPr>
            <a:spLocks noChangeArrowheads="1"/>
          </p:cNvSpPr>
          <p:nvPr/>
        </p:nvSpPr>
        <p:spPr bwMode="auto">
          <a:xfrm>
            <a:off x="5615388" y="6240010"/>
            <a:ext cx="59428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 name="Rectangle 41"/>
          <p:cNvSpPr>
            <a:spLocks noChangeArrowheads="1"/>
          </p:cNvSpPr>
          <p:nvPr/>
        </p:nvSpPr>
        <p:spPr bwMode="auto">
          <a:xfrm>
            <a:off x="6729072" y="6269605"/>
            <a:ext cx="55142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up)">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up)">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up)">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up)">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up)">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up)">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up)">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up)">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up)">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nodePh="1">
                                  <p:stCondLst>
                                    <p:cond delay="0"/>
                                  </p:stCondLst>
                                  <p:endCondLst>
                                    <p:cond evt="begin" delay="0">
                                      <p:tn val="90"/>
                                    </p:cond>
                                  </p:endCondLst>
                                  <p:childTnLst>
                                    <p:set>
                                      <p:cBhvr>
                                        <p:cTn id="91" dur="1" fill="hold">
                                          <p:stCondLst>
                                            <p:cond delay="0"/>
                                          </p:stCondLst>
                                        </p:cTn>
                                        <p:tgtEl>
                                          <p:spTgt spid="8"/>
                                        </p:tgtEl>
                                        <p:attrNameLst>
                                          <p:attrName>style.visibility</p:attrName>
                                        </p:attrNameLst>
                                      </p:cBhvr>
                                      <p:to>
                                        <p:strVal val="visible"/>
                                      </p:to>
                                    </p:set>
                                    <p:animEffect transition="in" filter="wipe(up)">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up)">
                                      <p:cBhvr>
                                        <p:cTn id="97" dur="500"/>
                                        <p:tgtEl>
                                          <p:spTgt spid="6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up)">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up)">
                                      <p:cBhvr>
                                        <p:cTn id="107" dur="5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wipe(up)">
                                      <p:cBhvr>
                                        <p:cTn id="112" dur="500"/>
                                        <p:tgtEl>
                                          <p:spTgt spid="7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up)">
                                      <p:cBhvr>
                                        <p:cTn id="122" dur="500"/>
                                        <p:tgtEl>
                                          <p:spTgt spid="6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up)">
                                      <p:cBhvr>
                                        <p:cTn id="127" dur="500"/>
                                        <p:tgtEl>
                                          <p:spTgt spid="1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wipe(up)">
                                      <p:cBhvr>
                                        <p:cTn id="132" dur="500"/>
                                        <p:tgtEl>
                                          <p:spTgt spid="4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wipe(up)">
                                      <p:cBhvr>
                                        <p:cTn id="137" dur="500"/>
                                        <p:tgtEl>
                                          <p:spTgt spid="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wipe(up)">
                                      <p:cBhvr>
                                        <p:cTn id="142" dur="500"/>
                                        <p:tgtEl>
                                          <p:spTgt spid="67"/>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wipe(up)">
                                      <p:cBhvr>
                                        <p:cTn id="147" dur="500"/>
                                        <p:tgtEl>
                                          <p:spTgt spid="6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wipe(up)">
                                      <p:cBhvr>
                                        <p:cTn id="152" dur="500"/>
                                        <p:tgtEl>
                                          <p:spTgt spid="71"/>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grpId="0" nodeType="clickEffect">
                                  <p:stCondLst>
                                    <p:cond delay="0"/>
                                  </p:stCondLst>
                                  <p:childTnLst>
                                    <p:set>
                                      <p:cBhvr>
                                        <p:cTn id="156" dur="1" fill="hold">
                                          <p:stCondLst>
                                            <p:cond delay="0"/>
                                          </p:stCondLst>
                                        </p:cTn>
                                        <p:tgtEl>
                                          <p:spTgt spid="63"/>
                                        </p:tgtEl>
                                        <p:attrNameLst>
                                          <p:attrName>style.visibility</p:attrName>
                                        </p:attrNameLst>
                                      </p:cBhvr>
                                      <p:to>
                                        <p:strVal val="visible"/>
                                      </p:to>
                                    </p:set>
                                    <p:animEffect transition="in" filter="wipe(up)">
                                      <p:cBhvr>
                                        <p:cTn id="157" dur="500"/>
                                        <p:tgtEl>
                                          <p:spTgt spid="63"/>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wipe(up)">
                                      <p:cBhvr>
                                        <p:cTn id="162" dur="500"/>
                                        <p:tgtEl>
                                          <p:spTgt spid="30"/>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wipe(up)">
                                      <p:cBhvr>
                                        <p:cTn id="167" dur="500"/>
                                        <p:tgtEl>
                                          <p:spTgt spid="31"/>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wipe(up)">
                                      <p:cBhvr>
                                        <p:cTn id="172" dur="500"/>
                                        <p:tgtEl>
                                          <p:spTgt spid="53"/>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grpId="0" nodeType="clickEffect">
                                  <p:stCondLst>
                                    <p:cond delay="0"/>
                                  </p:stCondLst>
                                  <p:childTnLst>
                                    <p:set>
                                      <p:cBhvr>
                                        <p:cTn id="176" dur="1" fill="hold">
                                          <p:stCondLst>
                                            <p:cond delay="0"/>
                                          </p:stCondLst>
                                        </p:cTn>
                                        <p:tgtEl>
                                          <p:spTgt spid="34"/>
                                        </p:tgtEl>
                                        <p:attrNameLst>
                                          <p:attrName>style.visibility</p:attrName>
                                        </p:attrNameLst>
                                      </p:cBhvr>
                                      <p:to>
                                        <p:strVal val="visible"/>
                                      </p:to>
                                    </p:set>
                                    <p:animEffect transition="in" filter="wipe(up)">
                                      <p:cBhvr>
                                        <p:cTn id="177" dur="500"/>
                                        <p:tgtEl>
                                          <p:spTgt spid="34"/>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childTnLst>
                                    <p:set>
                                      <p:cBhvr>
                                        <p:cTn id="181" dur="1" fill="hold">
                                          <p:stCondLst>
                                            <p:cond delay="0"/>
                                          </p:stCondLst>
                                        </p:cTn>
                                        <p:tgtEl>
                                          <p:spTgt spid="52"/>
                                        </p:tgtEl>
                                        <p:attrNameLst>
                                          <p:attrName>style.visibility</p:attrName>
                                        </p:attrNameLst>
                                      </p:cBhvr>
                                      <p:to>
                                        <p:strVal val="visible"/>
                                      </p:to>
                                    </p:set>
                                    <p:animEffect transition="in" filter="wipe(up)">
                                      <p:cBhvr>
                                        <p:cTn id="182" dur="500"/>
                                        <p:tgtEl>
                                          <p:spTgt spid="52"/>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1" fill="hold" grpId="0" nodeType="clickEffect">
                                  <p:stCondLst>
                                    <p:cond delay="0"/>
                                  </p:stCondLst>
                                  <p:childTnLst>
                                    <p:set>
                                      <p:cBhvr>
                                        <p:cTn id="186" dur="1" fill="hold">
                                          <p:stCondLst>
                                            <p:cond delay="0"/>
                                          </p:stCondLst>
                                        </p:cTn>
                                        <p:tgtEl>
                                          <p:spTgt spid="35"/>
                                        </p:tgtEl>
                                        <p:attrNameLst>
                                          <p:attrName>style.visibility</p:attrName>
                                        </p:attrNameLst>
                                      </p:cBhvr>
                                      <p:to>
                                        <p:strVal val="visible"/>
                                      </p:to>
                                    </p:set>
                                    <p:animEffect transition="in" filter="wipe(up)">
                                      <p:cBhvr>
                                        <p:cTn id="187" dur="500"/>
                                        <p:tgtEl>
                                          <p:spTgt spid="35"/>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grpId="0" nodeType="click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wipe(up)">
                                      <p:cBhvr>
                                        <p:cTn id="192" dur="500"/>
                                        <p:tgtEl>
                                          <p:spTgt spid="69"/>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1" fill="hold" grpId="0" nodeType="clickEffect">
                                  <p:stCondLst>
                                    <p:cond delay="0"/>
                                  </p:stCondLst>
                                  <p:childTnLst>
                                    <p:set>
                                      <p:cBhvr>
                                        <p:cTn id="196" dur="1" fill="hold">
                                          <p:stCondLst>
                                            <p:cond delay="0"/>
                                          </p:stCondLst>
                                        </p:cTn>
                                        <p:tgtEl>
                                          <p:spTgt spid="37"/>
                                        </p:tgtEl>
                                        <p:attrNameLst>
                                          <p:attrName>style.visibility</p:attrName>
                                        </p:attrNameLst>
                                      </p:cBhvr>
                                      <p:to>
                                        <p:strVal val="visible"/>
                                      </p:to>
                                    </p:set>
                                    <p:animEffect transition="in" filter="wipe(up)">
                                      <p:cBhvr>
                                        <p:cTn id="197" dur="500"/>
                                        <p:tgtEl>
                                          <p:spTgt spid="3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grpId="0" nodeType="clickEffect">
                                  <p:stCondLst>
                                    <p:cond delay="0"/>
                                  </p:stCondLst>
                                  <p:childTnLst>
                                    <p:set>
                                      <p:cBhvr>
                                        <p:cTn id="201" dur="1" fill="hold">
                                          <p:stCondLst>
                                            <p:cond delay="0"/>
                                          </p:stCondLst>
                                        </p:cTn>
                                        <p:tgtEl>
                                          <p:spTgt spid="38"/>
                                        </p:tgtEl>
                                        <p:attrNameLst>
                                          <p:attrName>style.visibility</p:attrName>
                                        </p:attrNameLst>
                                      </p:cBhvr>
                                      <p:to>
                                        <p:strVal val="visible"/>
                                      </p:to>
                                    </p:set>
                                    <p:animEffect transition="in" filter="wipe(up)">
                                      <p:cBhvr>
                                        <p:cTn id="202" dur="500"/>
                                        <p:tgtEl>
                                          <p:spTgt spid="38"/>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39"/>
                                        </p:tgtEl>
                                        <p:attrNameLst>
                                          <p:attrName>style.visibility</p:attrName>
                                        </p:attrNameLst>
                                      </p:cBhvr>
                                      <p:to>
                                        <p:strVal val="visible"/>
                                      </p:to>
                                    </p:set>
                                    <p:animEffect transition="in" filter="wipe(up)">
                                      <p:cBhvr>
                                        <p:cTn id="207" dur="500"/>
                                        <p:tgtEl>
                                          <p:spTgt spid="39"/>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1" fill="hold" grpId="0" nodeType="clickEffect">
                                  <p:stCondLst>
                                    <p:cond delay="0"/>
                                  </p:stCondLst>
                                  <p:childTnLst>
                                    <p:set>
                                      <p:cBhvr>
                                        <p:cTn id="211" dur="1" fill="hold">
                                          <p:stCondLst>
                                            <p:cond delay="0"/>
                                          </p:stCondLst>
                                        </p:cTn>
                                        <p:tgtEl>
                                          <p:spTgt spid="40"/>
                                        </p:tgtEl>
                                        <p:attrNameLst>
                                          <p:attrName>style.visibility</p:attrName>
                                        </p:attrNameLst>
                                      </p:cBhvr>
                                      <p:to>
                                        <p:strVal val="visible"/>
                                      </p:to>
                                    </p:set>
                                    <p:animEffect transition="in" filter="wipe(up)">
                                      <p:cBhvr>
                                        <p:cTn id="212" dur="500"/>
                                        <p:tgtEl>
                                          <p:spTgt spid="40"/>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1" fill="hold" grpId="0" nodeType="clickEffect">
                                  <p:stCondLst>
                                    <p:cond delay="0"/>
                                  </p:stCondLst>
                                  <p:childTnLst>
                                    <p:set>
                                      <p:cBhvr>
                                        <p:cTn id="216" dur="1" fill="hold">
                                          <p:stCondLst>
                                            <p:cond delay="0"/>
                                          </p:stCondLst>
                                        </p:cTn>
                                        <p:tgtEl>
                                          <p:spTgt spid="41"/>
                                        </p:tgtEl>
                                        <p:attrNameLst>
                                          <p:attrName>style.visibility</p:attrName>
                                        </p:attrNameLst>
                                      </p:cBhvr>
                                      <p:to>
                                        <p:strVal val="visible"/>
                                      </p:to>
                                    </p:set>
                                    <p:animEffect transition="in" filter="wipe(up)">
                                      <p:cBhvr>
                                        <p:cTn id="217" dur="500"/>
                                        <p:tgtEl>
                                          <p:spTgt spid="41"/>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1" fill="hold" grpId="0" nodeType="click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wipe(up)">
                                      <p:cBhvr>
                                        <p:cTn id="222" dur="500"/>
                                        <p:tgtEl>
                                          <p:spTgt spid="42"/>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1" fill="hold" grpId="0" nodeType="clickEffect">
                                  <p:stCondLst>
                                    <p:cond delay="0"/>
                                  </p:stCondLst>
                                  <p:childTnLst>
                                    <p:set>
                                      <p:cBhvr>
                                        <p:cTn id="226" dur="1" fill="hold">
                                          <p:stCondLst>
                                            <p:cond delay="0"/>
                                          </p:stCondLst>
                                        </p:cTn>
                                        <p:tgtEl>
                                          <p:spTgt spid="54"/>
                                        </p:tgtEl>
                                        <p:attrNameLst>
                                          <p:attrName>style.visibility</p:attrName>
                                        </p:attrNameLst>
                                      </p:cBhvr>
                                      <p:to>
                                        <p:strVal val="visible"/>
                                      </p:to>
                                    </p:set>
                                    <p:animEffect transition="in" filter="wipe(up)">
                                      <p:cBhvr>
                                        <p:cTn id="227" dur="500"/>
                                        <p:tgtEl>
                                          <p:spTgt spid="54"/>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1" fill="hold" grpId="0" nodeType="clickEffect">
                                  <p:stCondLst>
                                    <p:cond delay="0"/>
                                  </p:stCondLst>
                                  <p:childTnLst>
                                    <p:set>
                                      <p:cBhvr>
                                        <p:cTn id="231" dur="1" fill="hold">
                                          <p:stCondLst>
                                            <p:cond delay="0"/>
                                          </p:stCondLst>
                                        </p:cTn>
                                        <p:tgtEl>
                                          <p:spTgt spid="55"/>
                                        </p:tgtEl>
                                        <p:attrNameLst>
                                          <p:attrName>style.visibility</p:attrName>
                                        </p:attrNameLst>
                                      </p:cBhvr>
                                      <p:to>
                                        <p:strVal val="visible"/>
                                      </p:to>
                                    </p:set>
                                    <p:animEffect transition="in" filter="wipe(up)">
                                      <p:cBhvr>
                                        <p:cTn id="232" dur="500"/>
                                        <p:tgtEl>
                                          <p:spTgt spid="55"/>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1" fill="hold" grpId="0" nodeType="clickEffect">
                                  <p:stCondLst>
                                    <p:cond delay="0"/>
                                  </p:stCondLst>
                                  <p:childTnLst>
                                    <p:set>
                                      <p:cBhvr>
                                        <p:cTn id="236" dur="1" fill="hold">
                                          <p:stCondLst>
                                            <p:cond delay="0"/>
                                          </p:stCondLst>
                                        </p:cTn>
                                        <p:tgtEl>
                                          <p:spTgt spid="51"/>
                                        </p:tgtEl>
                                        <p:attrNameLst>
                                          <p:attrName>style.visibility</p:attrName>
                                        </p:attrNameLst>
                                      </p:cBhvr>
                                      <p:to>
                                        <p:strVal val="visible"/>
                                      </p:to>
                                    </p:set>
                                    <p:animEffect transition="in" filter="wipe(up)">
                                      <p:cBhvr>
                                        <p:cTn id="237" dur="500"/>
                                        <p:tgtEl>
                                          <p:spTgt spid="51"/>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1" fill="hold" grpId="0" nodeType="clickEffect">
                                  <p:stCondLst>
                                    <p:cond delay="0"/>
                                  </p:stCondLst>
                                  <p:childTnLst>
                                    <p:set>
                                      <p:cBhvr>
                                        <p:cTn id="241" dur="1" fill="hold">
                                          <p:stCondLst>
                                            <p:cond delay="0"/>
                                          </p:stCondLst>
                                        </p:cTn>
                                        <p:tgtEl>
                                          <p:spTgt spid="23"/>
                                        </p:tgtEl>
                                        <p:attrNameLst>
                                          <p:attrName>style.visibility</p:attrName>
                                        </p:attrNameLst>
                                      </p:cBhvr>
                                      <p:to>
                                        <p:strVal val="visible"/>
                                      </p:to>
                                    </p:set>
                                    <p:animEffect transition="in" filter="wipe(up)">
                                      <p:cBhvr>
                                        <p:cTn id="242" dur="500"/>
                                        <p:tgtEl>
                                          <p:spTgt spid="2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1" fill="hold" grpId="0" nodeType="clickEffect">
                                  <p:stCondLst>
                                    <p:cond delay="0"/>
                                  </p:stCondLst>
                                  <p:childTnLst>
                                    <p:set>
                                      <p:cBhvr>
                                        <p:cTn id="246" dur="1" fill="hold">
                                          <p:stCondLst>
                                            <p:cond delay="0"/>
                                          </p:stCondLst>
                                        </p:cTn>
                                        <p:tgtEl>
                                          <p:spTgt spid="46"/>
                                        </p:tgtEl>
                                        <p:attrNameLst>
                                          <p:attrName>style.visibility</p:attrName>
                                        </p:attrNameLst>
                                      </p:cBhvr>
                                      <p:to>
                                        <p:strVal val="visible"/>
                                      </p:to>
                                    </p:set>
                                    <p:animEffect transition="in" filter="wipe(up)">
                                      <p:cBhvr>
                                        <p:cTn id="247" dur="500"/>
                                        <p:tgtEl>
                                          <p:spTgt spid="46"/>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1" fill="hold" grpId="0" nodeType="clickEffect">
                                  <p:stCondLst>
                                    <p:cond delay="0"/>
                                  </p:stCondLst>
                                  <p:childTnLst>
                                    <p:set>
                                      <p:cBhvr>
                                        <p:cTn id="251" dur="1" fill="hold">
                                          <p:stCondLst>
                                            <p:cond delay="0"/>
                                          </p:stCondLst>
                                        </p:cTn>
                                        <p:tgtEl>
                                          <p:spTgt spid="56"/>
                                        </p:tgtEl>
                                        <p:attrNameLst>
                                          <p:attrName>style.visibility</p:attrName>
                                        </p:attrNameLst>
                                      </p:cBhvr>
                                      <p:to>
                                        <p:strVal val="visible"/>
                                      </p:to>
                                    </p:set>
                                    <p:animEffect transition="in" filter="wipe(up)">
                                      <p:cBhvr>
                                        <p:cTn id="252" dur="500"/>
                                        <p:tgtEl>
                                          <p:spTgt spid="56"/>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1" fill="hold" grpId="0" nodeType="clickEffect">
                                  <p:stCondLst>
                                    <p:cond delay="0"/>
                                  </p:stCondLst>
                                  <p:childTnLst>
                                    <p:set>
                                      <p:cBhvr>
                                        <p:cTn id="256" dur="1" fill="hold">
                                          <p:stCondLst>
                                            <p:cond delay="0"/>
                                          </p:stCondLst>
                                        </p:cTn>
                                        <p:tgtEl>
                                          <p:spTgt spid="50"/>
                                        </p:tgtEl>
                                        <p:attrNameLst>
                                          <p:attrName>style.visibility</p:attrName>
                                        </p:attrNameLst>
                                      </p:cBhvr>
                                      <p:to>
                                        <p:strVal val="visible"/>
                                      </p:to>
                                    </p:set>
                                    <p:animEffect transition="in" filter="wipe(up)">
                                      <p:cBhvr>
                                        <p:cTn id="257" dur="500"/>
                                        <p:tgtEl>
                                          <p:spTgt spid="50"/>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1" fill="hold" grpId="0" nodeType="clickEffect">
                                  <p:stCondLst>
                                    <p:cond delay="0"/>
                                  </p:stCondLst>
                                  <p:childTnLst>
                                    <p:set>
                                      <p:cBhvr>
                                        <p:cTn id="261" dur="1" fill="hold">
                                          <p:stCondLst>
                                            <p:cond delay="0"/>
                                          </p:stCondLst>
                                        </p:cTn>
                                        <p:tgtEl>
                                          <p:spTgt spid="57"/>
                                        </p:tgtEl>
                                        <p:attrNameLst>
                                          <p:attrName>style.visibility</p:attrName>
                                        </p:attrNameLst>
                                      </p:cBhvr>
                                      <p:to>
                                        <p:strVal val="visible"/>
                                      </p:to>
                                    </p:set>
                                    <p:animEffect transition="in" filter="wipe(up)">
                                      <p:cBhvr>
                                        <p:cTn id="26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P spid="13" grpId="0"/>
      <p:bldP spid="15" grpId="0"/>
      <p:bldP spid="16" grpId="0"/>
      <p:bldP spid="17" grpId="0"/>
      <p:bldP spid="18" grpId="0"/>
      <p:bldP spid="19" grpId="0"/>
      <p:bldP spid="23" grpId="0"/>
      <p:bldP spid="24" grpId="0"/>
      <p:bldP spid="25" grpId="0"/>
      <p:bldP spid="30" grpId="0" animBg="1"/>
      <p:bldP spid="31"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animBg="1"/>
      <p:bldP spid="54" grpId="0" animBg="1"/>
      <p:bldP spid="55" grpId="0" animBg="1"/>
      <p:bldP spid="56" grpId="0" animBg="1"/>
      <p:bldP spid="57" grpId="0" animBg="1"/>
      <p:bldP spid="58" grpId="0"/>
      <p:bldP spid="59" grpId="0"/>
      <p:bldP spid="61" grpId="0"/>
      <p:bldP spid="62" grpId="0"/>
      <p:bldP spid="63" grpId="0"/>
      <p:bldP spid="64" grpId="0"/>
      <p:bldP spid="65" grpId="0"/>
      <p:bldP spid="66" grpId="0" animBg="1"/>
      <p:bldP spid="67" grpId="0" animBg="1"/>
      <p:bldP spid="69" grpId="0" animBg="1"/>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8600"/>
            <a:ext cx="10157354" cy="1397000"/>
          </a:xfrm>
        </p:spPr>
        <p:txBody>
          <a:bodyPr>
            <a:noAutofit/>
          </a:bodyPr>
          <a:lstStyle/>
          <a:p>
            <a:pPr algn="ctr">
              <a:lnSpc>
                <a:spcPct val="150000"/>
              </a:lnSpc>
            </a:pPr>
            <a:r>
              <a:rPr lang="vi-VN" sz="3200" b="1" dirty="0" smtClean="0">
                <a:latin typeface="Times New Roman" pitchFamily="18" charset="0"/>
                <a:cs typeface="Times New Roman" pitchFamily="18" charset="0"/>
              </a:rPr>
              <a:t>3. MỘT SỐ KHÁI NIỆM VÀ QUY LUẬT CƠ BẢN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TRONG KINH TẾ HỌC</a:t>
            </a:r>
            <a:endParaRPr lang="en-US" sz="3200" dirty="0"/>
          </a:p>
        </p:txBody>
      </p:sp>
      <p:sp>
        <p:nvSpPr>
          <p:cNvPr id="5" name="Content Placeholder 4"/>
          <p:cNvSpPr>
            <a:spLocks noGrp="1"/>
          </p:cNvSpPr>
          <p:nvPr>
            <p:ph idx="1"/>
          </p:nvPr>
        </p:nvSpPr>
        <p:spPr>
          <a:xfrm>
            <a:off x="1141411" y="1752600"/>
            <a:ext cx="10133251" cy="4876800"/>
          </a:xfrm>
        </p:spPr>
        <p:txBody>
          <a:bodyPr>
            <a:normAutofit/>
          </a:bodyPr>
          <a:lstStyle/>
          <a:p>
            <a:pPr>
              <a:lnSpc>
                <a:spcPct val="150000"/>
              </a:lnSpc>
              <a:spcBef>
                <a:spcPts val="0"/>
              </a:spcBef>
              <a:buNone/>
            </a:pPr>
            <a:r>
              <a:rPr lang="vi-VN" sz="2800" b="1"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Chi phí cơ hội</a:t>
            </a:r>
          </a:p>
          <a:p>
            <a:pPr>
              <a:lnSpc>
                <a:spcPct val="150000"/>
              </a:lnSpc>
              <a:spcBef>
                <a:spcPts val="0"/>
              </a:spcBef>
              <a:buNone/>
            </a:pPr>
            <a:endParaRPr lang="en-US" sz="28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13" b="100000" l="0" r="100000">
                        <a14:foregroundMark x1="29161" y1="81808" x2="29161" y2="81808"/>
                      </a14:backgroundRemoval>
                    </a14:imgEffect>
                  </a14:imgLayer>
                </a14:imgProps>
              </a:ext>
              <a:ext uri="{28A0092B-C50C-407E-A947-70E740481C1C}">
                <a14:useLocalDpi xmlns:a14="http://schemas.microsoft.com/office/drawing/2010/main" val="0"/>
              </a:ext>
            </a:extLst>
          </a:blip>
          <a:stretch>
            <a:fillRect/>
          </a:stretch>
        </p:blipFill>
        <p:spPr>
          <a:xfrm>
            <a:off x="4037012" y="3179064"/>
            <a:ext cx="3121152" cy="3678936"/>
          </a:xfrm>
          <a:prstGeom prst="rect">
            <a:avLst/>
          </a:prstGeom>
        </p:spPr>
      </p:pic>
      <p:sp>
        <p:nvSpPr>
          <p:cNvPr id="4" name="Cloud 3"/>
          <p:cNvSpPr/>
          <p:nvPr/>
        </p:nvSpPr>
        <p:spPr>
          <a:xfrm>
            <a:off x="6271517" y="1333500"/>
            <a:ext cx="5486400" cy="2514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013" y="1726981"/>
            <a:ext cx="2792978" cy="1571050"/>
          </a:xfrm>
          <a:prstGeom prst="rect">
            <a:avLst/>
          </a:prstGeom>
        </p:spPr>
      </p:pic>
      <p:sp>
        <p:nvSpPr>
          <p:cNvPr id="9" name="Cloud 8"/>
          <p:cNvSpPr/>
          <p:nvPr/>
        </p:nvSpPr>
        <p:spPr>
          <a:xfrm>
            <a:off x="379412" y="2324100"/>
            <a:ext cx="4080037" cy="30480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60412" y="2438400"/>
            <a:ext cx="3124200" cy="2343150"/>
          </a:xfrm>
          <a:prstGeom prst="rect">
            <a:avLst/>
          </a:prstGeom>
        </p:spPr>
      </p:pic>
      <p:sp>
        <p:nvSpPr>
          <p:cNvPr id="12" name="Cloud 11"/>
          <p:cNvSpPr/>
          <p:nvPr/>
        </p:nvSpPr>
        <p:spPr>
          <a:xfrm>
            <a:off x="6780213" y="3889765"/>
            <a:ext cx="3961049" cy="2464019"/>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49155" y1="18912" x2="49155" y2="18912"/>
                        <a14:foregroundMark x1="54839" y1="14767" x2="54839" y2="14767"/>
                        <a14:foregroundMark x1="54839" y1="14767" x2="54839" y2="14767"/>
                        <a14:foregroundMark x1="56375" y1="15285" x2="50845" y2="26166"/>
                        <a14:foregroundMark x1="50845" y1="26166" x2="50845" y2="26166"/>
                        <a14:foregroundMark x1="50538" y1="26943" x2="45469" y2="26943"/>
                        <a14:foregroundMark x1="36406" y1="26166" x2="35484" y2="26166"/>
                        <a14:foregroundMark x1="34562" y1="26166" x2="34562" y2="26166"/>
                        <a14:foregroundMark x1="34562" y1="26166" x2="33180" y2="29793"/>
                        <a14:foregroundMark x1="32104" y1="31865" x2="31490" y2="34197"/>
                        <a14:foregroundMark x1="31490" y1="34197" x2="33487" y2="33679"/>
                        <a14:foregroundMark x1="36559" y1="31088" x2="44086" y2="30052"/>
                        <a14:foregroundMark x1="54224" y1="23316" x2="54224" y2="23316"/>
                        <a14:foregroundMark x1="56375" y1="20207" x2="56375" y2="20207"/>
                        <a14:foregroundMark x1="53763" y1="7772" x2="53763" y2="7772"/>
                        <a14:foregroundMark x1="55300" y1="9067" x2="62212" y2="14508"/>
                        <a14:foregroundMark x1="65438" y1="15285" x2="67588" y2="17617"/>
                        <a14:foregroundMark x1="70200" y1="22021" x2="71275" y2="24352"/>
                        <a14:foregroundMark x1="71889" y1="25130" x2="72350" y2="26684"/>
                        <a14:foregroundMark x1="75576" y1="29793" x2="75576" y2="29793"/>
                        <a14:foregroundMark x1="73733" y1="23834" x2="73425" y2="20725"/>
                        <a14:foregroundMark x1="73425" y1="19430" x2="73425" y2="19430"/>
                        <a14:foregroundMark x1="73425" y1="19430" x2="73425" y2="19430"/>
                        <a14:foregroundMark x1="74808" y1="19430" x2="74040" y2="19430"/>
                        <a14:foregroundMark x1="66513" y1="18912" x2="66513" y2="18912"/>
                        <a14:foregroundMark x1="25346" y1="54922" x2="26267" y2="58031"/>
                        <a14:foregroundMark x1="25346" y1="60881" x2="24117" y2="59326"/>
                        <a14:foregroundMark x1="23502" y1="59326" x2="23502" y2="59326"/>
                        <a14:foregroundMark x1="23349" y1="58031" x2="23349" y2="58031"/>
                        <a14:foregroundMark x1="23349" y1="54922" x2="23349" y2="54922"/>
                        <a14:foregroundMark x1="23349" y1="54145" x2="23349" y2="54145"/>
                        <a14:foregroundMark x1="23349" y1="50518" x2="23349" y2="50518"/>
                        <a14:foregroundMark x1="23349" y1="50000" x2="24578" y2="56736"/>
                        <a14:foregroundMark x1="29493" y1="70207" x2="30415" y2="73316"/>
                        <a14:foregroundMark x1="31029" y1="75130" x2="31029" y2="76943"/>
                        <a14:foregroundMark x1="29954" y1="79275" x2="29954" y2="79275"/>
                        <a14:foregroundMark x1="29647" y1="80052" x2="29647" y2="80052"/>
                        <a14:foregroundMark x1="28111" y1="83679" x2="28111" y2="83679"/>
                        <a14:foregroundMark x1="37942" y1="81865" x2="52688" y2="80052"/>
                        <a14:foregroundMark x1="58833" y1="78756" x2="60983" y2="78756"/>
                        <a14:foregroundMark x1="62519" y1="76943" x2="62519" y2="76943"/>
                        <a14:foregroundMark x1="71275" y1="77979" x2="72350" y2="78238"/>
                        <a14:foregroundMark x1="74501" y1="79793" x2="76651" y2="81865"/>
                        <a14:foregroundMark x1="76959" y1="82383" x2="76959" y2="82383"/>
                        <a14:foregroundMark x1="77419" y1="86010" x2="77419" y2="86010"/>
                        <a14:foregroundMark x1="77727" y1="86788" x2="77727" y2="86788"/>
                        <a14:foregroundMark x1="77727" y1="89637" x2="77727" y2="89637"/>
                        <a14:foregroundMark x1="77727" y1="90415" x2="76651" y2="90415"/>
                        <a14:foregroundMark x1="76651" y1="90415" x2="76651" y2="90415"/>
                        <a14:foregroundMark x1="78034" y1="87306" x2="78034" y2="83420"/>
                        <a14:foregroundMark x1="78034" y1="78756" x2="78034" y2="76943"/>
                        <a14:foregroundMark x1="78341" y1="75648" x2="78034" y2="74352"/>
                        <a14:foregroundMark x1="76651" y1="72021" x2="75269" y2="66321"/>
                        <a14:foregroundMark x1="75269" y1="64508" x2="75269" y2="62953"/>
                        <a14:foregroundMark x1="75576" y1="61658" x2="75576" y2="61658"/>
                        <a14:foregroundMark x1="78495" y1="62953" x2="78495" y2="62953"/>
                        <a14:foregroundMark x1="78802" y1="62953" x2="78802" y2="62953"/>
                        <a14:foregroundMark x1="78495" y1="62176" x2="78341" y2="54145"/>
                        <a14:foregroundMark x1="78034" y1="51813" x2="78034" y2="51813"/>
                        <a14:foregroundMark x1="76651" y1="46373" x2="76344" y2="45078"/>
                        <a14:foregroundMark x1="75576" y1="43264" x2="75576" y2="43264"/>
                        <a14:foregroundMark x1="74347" y1="42746" x2="71582" y2="50518"/>
                        <a14:foregroundMark x1="70507" y1="59845" x2="69278" y2="62694"/>
                        <a14:foregroundMark x1="82488" y1="95596" x2="82488" y2="95596"/>
                        <a14:foregroundMark x1="82028" y1="95855" x2="80645" y2="95855"/>
                        <a14:foregroundMark x1="78034" y1="95596" x2="73733" y2="95078"/>
                        <a14:foregroundMark x1="72965" y1="94560" x2="70046" y2="94041"/>
                        <a14:foregroundMark x1="70046" y1="94041" x2="70046" y2="94041"/>
                        <a14:foregroundMark x1="68356" y1="93782" x2="64977" y2="93782"/>
                        <a14:foregroundMark x1="63594" y1="93264" x2="59601" y2="93264"/>
                        <a14:foregroundMark x1="57757" y1="92228" x2="53763" y2="92228"/>
                        <a14:foregroundMark x1="49770" y1="92228" x2="40707" y2="94560"/>
                        <a14:foregroundMark x1="37481" y1="95078" x2="31029" y2="95078"/>
                        <a14:foregroundMark x1="30415" y1="95078" x2="28111" y2="95596"/>
                        <a14:foregroundMark x1="26728" y1="95596" x2="25960" y2="95596"/>
                        <a14:foregroundMark x1="25653" y1="95596" x2="24578" y2="95596"/>
                        <a14:foregroundMark x1="21352" y1="89119" x2="21352" y2="89119"/>
                        <a14:foregroundMark x1="21352" y1="87306" x2="21352" y2="87306"/>
                        <a14:foregroundMark x1="21352" y1="85233" x2="21352" y2="83420"/>
                        <a14:foregroundMark x1="22734" y1="80052" x2="22734" y2="80052"/>
                        <a14:foregroundMark x1="19816" y1="94560" x2="19816" y2="94560"/>
                        <a14:foregroundMark x1="19508" y1="94041" x2="19508" y2="94041"/>
                        <a14:foregroundMark x1="18433" y1="93264" x2="18433" y2="93264"/>
                        <a14:foregroundMark x1="28879" y1="47409" x2="28879" y2="47409"/>
                        <a14:foregroundMark x1="24117" y1="31865" x2="24578" y2="29793"/>
                        <a14:foregroundMark x1="26421" y1="25130" x2="26421" y2="25130"/>
                        <a14:foregroundMark x1="26728" y1="24870" x2="26728" y2="24870"/>
                        <a14:foregroundMark x1="27035" y1="24352" x2="27035" y2="24352"/>
                        <a14:foregroundMark x1="22427" y1="24352" x2="22427" y2="24352"/>
                      </a14:backgroundRemoval>
                    </a14:imgEffect>
                  </a14:imgLayer>
                </a14:imgProps>
              </a:ext>
              <a:ext uri="{28A0092B-C50C-407E-A947-70E740481C1C}">
                <a14:useLocalDpi xmlns:a14="http://schemas.microsoft.com/office/drawing/2010/main" val="0"/>
              </a:ext>
            </a:extLst>
          </a:blip>
          <a:stretch>
            <a:fillRect/>
          </a:stretch>
        </p:blipFill>
        <p:spPr>
          <a:xfrm>
            <a:off x="7280078" y="4062770"/>
            <a:ext cx="3062905" cy="1816100"/>
          </a:xfrm>
          <a:prstGeom prst="rect">
            <a:avLst/>
          </a:prstGeom>
        </p:spPr>
      </p:pic>
      <p:sp>
        <p:nvSpPr>
          <p:cNvPr id="14" name="TextBox 13"/>
          <p:cNvSpPr txBox="1"/>
          <p:nvPr/>
        </p:nvSpPr>
        <p:spPr>
          <a:xfrm>
            <a:off x="5433630" y="3509070"/>
            <a:ext cx="1038734"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2 </a:t>
            </a:r>
            <a:r>
              <a:rPr lang="en-US" sz="2800" b="1" dirty="0" err="1" smtClean="0">
                <a:solidFill>
                  <a:schemeClr val="bg1"/>
                </a:solidFill>
                <a:latin typeface="Times New Roman" panose="02020603050405020304" pitchFamily="18" charset="0"/>
                <a:cs typeface="Times New Roman" panose="02020603050405020304" pitchFamily="18" charset="0"/>
              </a:rPr>
              <a:t>Tỷ</a:t>
            </a:r>
            <a:endParaRPr 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4" grpId="0" animBg="1"/>
      <p:bldP spid="9" grpId="0" animBg="1"/>
      <p:bldP spid="12"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10157354" cy="990600"/>
          </a:xfrm>
        </p:spPr>
        <p:txBody>
          <a:bodyPr>
            <a:noAutofit/>
          </a:bodyPr>
          <a:lstStyle/>
          <a:p>
            <a:pPr algn="ctr">
              <a:lnSpc>
                <a:spcPct val="150000"/>
              </a:lnSpc>
            </a:pPr>
            <a:r>
              <a:rPr lang="vi-VN" sz="3200" b="1" dirty="0" smtClean="0">
                <a:latin typeface="Times New Roman" pitchFamily="18" charset="0"/>
                <a:cs typeface="Times New Roman" pitchFamily="18" charset="0"/>
              </a:rPr>
              <a:t>3. MỘT SỐ KHÁI NIỆM VÀ QUY LUẬT CƠ BẢN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TRONG KINH TẾ HỌC</a:t>
            </a:r>
            <a:endParaRPr lang="en-US" sz="3200" dirty="0"/>
          </a:p>
        </p:txBody>
      </p:sp>
      <p:sp>
        <p:nvSpPr>
          <p:cNvPr id="3" name="Content Placeholder 2"/>
          <p:cNvSpPr>
            <a:spLocks noGrp="1"/>
          </p:cNvSpPr>
          <p:nvPr>
            <p:ph idx="1"/>
          </p:nvPr>
        </p:nvSpPr>
        <p:spPr>
          <a:xfrm>
            <a:off x="1100946" y="1524000"/>
            <a:ext cx="4841066" cy="5029200"/>
          </a:xfrm>
        </p:spPr>
        <p:txBody>
          <a:bodyPr>
            <a:noAutofit/>
          </a:bodyPr>
          <a:lstStyle/>
          <a:p>
            <a:pPr algn="just">
              <a:lnSpc>
                <a:spcPct val="150000"/>
              </a:lnSpc>
              <a:spcBef>
                <a:spcPts val="0"/>
              </a:spcBef>
              <a:buNone/>
            </a:pPr>
            <a:r>
              <a:rPr lang="vi-VN" b="1" dirty="0" smtClean="0">
                <a:latin typeface="Times New Roman" pitchFamily="18" charset="0"/>
                <a:cs typeface="Times New Roman" pitchFamily="18" charset="0"/>
              </a:rPr>
              <a:t>3.5. Quy luật khan hiếm</a:t>
            </a:r>
          </a:p>
          <a:p>
            <a:pPr algn="just" defTabSz="625475">
              <a:lnSpc>
                <a:spcPct val="150000"/>
              </a:lnSpc>
              <a:spcBef>
                <a:spcPts val="0"/>
              </a:spcBef>
              <a:buNone/>
            </a:pPr>
            <a:r>
              <a:rPr lang="vi-VN" b="1" i="1" dirty="0" smtClean="0">
                <a:latin typeface="Times New Roman" pitchFamily="18" charset="0"/>
                <a:cs typeface="Times New Roman" pitchFamily="18" charset="0"/>
              </a:rPr>
              <a:t>Nội dung</a:t>
            </a:r>
            <a:endParaRPr lang="vi-VN" dirty="0" smtClean="0">
              <a:latin typeface="Times New Roman" pitchFamily="18" charset="0"/>
              <a:cs typeface="Times New Roman" pitchFamily="18" charset="0"/>
            </a:endParaRPr>
          </a:p>
          <a:p>
            <a:pPr marL="0" indent="509588" algn="just">
              <a:lnSpc>
                <a:spcPct val="150000"/>
              </a:lnSpc>
              <a:spcBef>
                <a:spcPts val="0"/>
              </a:spcBef>
              <a:buNone/>
            </a:pPr>
            <a:r>
              <a:rPr lang="vi-VN" i="1" dirty="0" smtClean="0">
                <a:latin typeface="Times New Roman" pitchFamily="18" charset="0"/>
                <a:cs typeface="Times New Roman" pitchFamily="18" charset="0"/>
              </a:rPr>
              <a:t>Một hoạt động của con người, trong đó có hoạt động kinh tế đều sử dụng các nguồn lực. Các nguồn lực đều khan hiếm, có giới hạn đặc biệt là các nguồn lực tự nhiên khó hoặc không thể tái sinh.</a:t>
            </a:r>
            <a:endParaRPr lang="vi-VN" dirty="0" smtClean="0">
              <a:latin typeface="Times New Roman" pitchFamily="18" charset="0"/>
              <a:cs typeface="Times New Roman" pitchFamily="18" charset="0"/>
            </a:endParaRPr>
          </a:p>
          <a:p>
            <a:pPr marL="509588" lvl="2" indent="-509588" algn="just" fontAlgn="base">
              <a:lnSpc>
                <a:spcPct val="150000"/>
              </a:lnSpc>
              <a:spcBef>
                <a:spcPts val="0"/>
              </a:spcBef>
              <a:buFont typeface="Wingdings" pitchFamily="2" charset="2"/>
              <a:buChar char="ü"/>
            </a:pPr>
            <a:endParaRPr lang="vi-VN" sz="2400" dirty="0" smtClean="0">
              <a:latin typeface="Times New Roman" pitchFamily="18" charset="0"/>
              <a:cs typeface="Times New Roman" pitchFamily="18" charset="0"/>
            </a:endParaRPr>
          </a:p>
        </p:txBody>
      </p:sp>
      <p:pic>
        <p:nvPicPr>
          <p:cNvPr id="4" name="Picture 3" descr="nuocngot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990" y="2133600"/>
            <a:ext cx="6172200" cy="4114800"/>
          </a:xfrm>
          <a:prstGeom prst="rect">
            <a:avLst/>
          </a:prstGeom>
        </p:spPr>
      </p:pic>
    </p:spTree>
    <p:extLst>
      <p:ext uri="{BB962C8B-B14F-4D97-AF65-F5344CB8AC3E}">
        <p14:creationId xmlns:p14="http://schemas.microsoft.com/office/powerpoint/2010/main" val="554131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04800"/>
            <a:ext cx="10157354" cy="1397000"/>
          </a:xfrm>
        </p:spPr>
        <p:txBody>
          <a:bodyPr>
            <a:noAutofit/>
          </a:bodyPr>
          <a:lstStyle/>
          <a:p>
            <a:pPr algn="ctr">
              <a:lnSpc>
                <a:spcPct val="150000"/>
              </a:lnSpc>
            </a:pPr>
            <a:r>
              <a:rPr lang="vi-VN" sz="3200" b="1" dirty="0" smtClean="0">
                <a:latin typeface="Times New Roman" pitchFamily="18" charset="0"/>
                <a:cs typeface="Times New Roman" pitchFamily="18" charset="0"/>
              </a:rPr>
              <a:t>3. MỘT SỐ KHÁI NIỆM VÀ QUY LUẬT CƠ BẢN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TRONG KINH TẾ HỌC</a:t>
            </a:r>
            <a:endParaRPr lang="en-US" sz="3200" dirty="0"/>
          </a:p>
        </p:txBody>
      </p:sp>
      <p:sp>
        <p:nvSpPr>
          <p:cNvPr id="3" name="Content Placeholder 2"/>
          <p:cNvSpPr>
            <a:spLocks noGrp="1"/>
          </p:cNvSpPr>
          <p:nvPr>
            <p:ph idx="1"/>
          </p:nvPr>
        </p:nvSpPr>
        <p:spPr/>
        <p:txBody>
          <a:bodyPr>
            <a:normAutofit/>
          </a:bodyPr>
          <a:lstStyle/>
          <a:p>
            <a:pPr>
              <a:lnSpc>
                <a:spcPct val="150000"/>
              </a:lnSpc>
              <a:spcBef>
                <a:spcPts val="600"/>
              </a:spcBef>
              <a:buNone/>
            </a:pPr>
            <a:r>
              <a:rPr lang="vi-VN" sz="2800" b="1" dirty="0" smtClean="0">
                <a:latin typeface="Times New Roman" pitchFamily="18" charset="0"/>
                <a:cs typeface="Times New Roman" pitchFamily="18" charset="0"/>
              </a:rPr>
              <a:t>3.6. Quy luật lợi suất giảm dần</a:t>
            </a:r>
          </a:p>
          <a:p>
            <a:pPr algn="just" defTabSz="690563">
              <a:lnSpc>
                <a:spcPct val="150000"/>
              </a:lnSpc>
              <a:spcBef>
                <a:spcPts val="600"/>
              </a:spcBef>
              <a:buNone/>
            </a:pPr>
            <a:r>
              <a:rPr lang="vi-VN" sz="2800" b="1" dirty="0" smtClean="0">
                <a:latin typeface="Times New Roman" pitchFamily="18" charset="0"/>
                <a:cs typeface="Times New Roman" pitchFamily="18" charset="0"/>
              </a:rPr>
              <a:t>Nội dung</a:t>
            </a:r>
            <a:endParaRPr lang="vi-VN" sz="2800" b="1" dirty="0">
              <a:latin typeface="Times New Roman" pitchFamily="18" charset="0"/>
              <a:cs typeface="Times New Roman" pitchFamily="18" charset="0"/>
            </a:endParaRPr>
          </a:p>
          <a:p>
            <a:pPr marL="0" indent="0" algn="just" defTabSz="690563">
              <a:lnSpc>
                <a:spcPct val="150000"/>
              </a:lnSpc>
              <a:spcBef>
                <a:spcPts val="600"/>
              </a:spcBef>
              <a:buNone/>
            </a:pPr>
            <a:r>
              <a:rPr lang="vi-VN" sz="2800" dirty="0">
                <a:latin typeface="Times New Roman" pitchFamily="18" charset="0"/>
                <a:cs typeface="Times New Roman" pitchFamily="18" charset="0"/>
              </a:rPr>
              <a:t>	</a:t>
            </a:r>
            <a:r>
              <a:rPr lang="vi-VN" sz="2800" i="1" dirty="0" smtClean="0">
                <a:latin typeface="Times New Roman" pitchFamily="18" charset="0"/>
                <a:cs typeface="Times New Roman" pitchFamily="18" charset="0"/>
              </a:rPr>
              <a:t>Khối </a:t>
            </a:r>
            <a:r>
              <a:rPr lang="vi-VN" sz="2800" i="1" dirty="0">
                <a:latin typeface="Times New Roman" pitchFamily="18" charset="0"/>
                <a:cs typeface="Times New Roman" pitchFamily="18" charset="0"/>
              </a:rPr>
              <a:t>lượng đầu ra có thêm ngày càng giảm đi, khi ta liên tiếp bỏ thêm những đơn vị bằng nhau của một đầu vào biến đổi vào một số lượng cố định của một đầu </a:t>
            </a:r>
            <a:r>
              <a:rPr lang="vi-VN" sz="2800" i="1">
                <a:latin typeface="Times New Roman" pitchFamily="18" charset="0"/>
                <a:cs typeface="Times New Roman" pitchFamily="18" charset="0"/>
              </a:rPr>
              <a:t>vào </a:t>
            </a:r>
            <a:r>
              <a:rPr lang="vi-VN" sz="2800" i="1" smtClean="0">
                <a:latin typeface="Times New Roman" pitchFamily="18" charset="0"/>
                <a:cs typeface="Times New Roman" pitchFamily="18" charset="0"/>
              </a:rPr>
              <a:t>khác</a:t>
            </a:r>
            <a:r>
              <a:rPr lang="en-US" sz="2800" i="1" smtClean="0">
                <a:latin typeface="Times New Roman" pitchFamily="18" charset="0"/>
                <a:cs typeface="Times New Roman" pitchFamily="18" charset="0"/>
              </a:rPr>
              <a:t>.</a:t>
            </a:r>
            <a:endParaRPr lang="vi-VN"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283680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76200"/>
            <a:ext cx="10157354" cy="914400"/>
          </a:xfrm>
        </p:spPr>
        <p:txBody>
          <a:bodyPr>
            <a:noAutofit/>
          </a:bodyPr>
          <a:lstStyle/>
          <a:p>
            <a:pPr algn="ctr"/>
            <a:r>
              <a:rPr lang="vi-VN" sz="3200" b="1" dirty="0" smtClean="0">
                <a:latin typeface="Times New Roman" pitchFamily="18" charset="0"/>
                <a:cs typeface="Times New Roman" pitchFamily="18" charset="0"/>
              </a:rPr>
              <a:t>CHƯƠNG 1: NHẬP MÔN KINH TẾ HỌC VĨ MÔ</a:t>
            </a:r>
            <a:endParaRPr lang="en-US" sz="3200" b="1" dirty="0">
              <a:latin typeface="Times New Roman" pitchFamily="18" charset="0"/>
              <a:cs typeface="Times New Roman" pitchFamily="18" charset="0"/>
            </a:endParaRPr>
          </a:p>
        </p:txBody>
      </p:sp>
      <p:sp>
        <p:nvSpPr>
          <p:cNvPr id="14" name="Content Placeholder 13"/>
          <p:cNvSpPr>
            <a:spLocks noGrp="1"/>
          </p:cNvSpPr>
          <p:nvPr>
            <p:ph idx="1"/>
          </p:nvPr>
        </p:nvSpPr>
        <p:spPr>
          <a:xfrm>
            <a:off x="1117309" y="1524000"/>
            <a:ext cx="10157354" cy="4648200"/>
          </a:xfrm>
        </p:spPr>
        <p:txBody>
          <a:bodyPr>
            <a:noAutofit/>
          </a:bodyPr>
          <a:lstStyle/>
          <a:p>
            <a:pPr marL="0" indent="0">
              <a:lnSpc>
                <a:spcPct val="200000"/>
              </a:lnSpc>
              <a:spcBef>
                <a:spcPts val="0"/>
              </a:spcBef>
              <a:buNone/>
            </a:pPr>
            <a:r>
              <a:rPr lang="en-US" sz="2800" dirty="0" smtClean="0">
                <a:latin typeface="Times New Roman" pitchFamily="18" charset="0"/>
                <a:cs typeface="Times New Roman" pitchFamily="18" charset="0"/>
              </a:rPr>
              <a:t>1. </a:t>
            </a:r>
            <a:r>
              <a:rPr lang="vi-VN" sz="2800" dirty="0" smtClean="0">
                <a:latin typeface="Times New Roman" pitchFamily="18" charset="0"/>
                <a:cs typeface="Times New Roman" pitchFamily="18" charset="0"/>
              </a:rPr>
              <a:t>Khái niệm, đặc trưng và phương pháp nghiên cứu của Kinh tế học</a:t>
            </a:r>
          </a:p>
          <a:p>
            <a:pPr marL="0" indent="0">
              <a:lnSpc>
                <a:spcPct val="200000"/>
              </a:lnSpc>
              <a:spcBef>
                <a:spcPts val="0"/>
              </a:spcBef>
              <a:buNone/>
            </a:pPr>
            <a:r>
              <a:rPr lang="en-US" sz="2800" dirty="0" smtClean="0">
                <a:latin typeface="Times New Roman" pitchFamily="18" charset="0"/>
                <a:cs typeface="Times New Roman" pitchFamily="18" charset="0"/>
              </a:rPr>
              <a:t>2. </a:t>
            </a:r>
            <a:r>
              <a:rPr lang="vi-VN" sz="2800" dirty="0" smtClean="0">
                <a:latin typeface="Times New Roman" pitchFamily="18" charset="0"/>
                <a:cs typeface="Times New Roman" pitchFamily="18" charset="0"/>
              </a:rPr>
              <a:t>Những vấn đề về tổ chức kinh tế</a:t>
            </a:r>
            <a:endParaRPr lang="en-US" sz="2800" dirty="0" smtClean="0">
              <a:latin typeface="Times New Roman" pitchFamily="18" charset="0"/>
              <a:cs typeface="Times New Roman" pitchFamily="18" charset="0"/>
            </a:endParaRPr>
          </a:p>
          <a:p>
            <a:pPr marL="0" indent="0">
              <a:lnSpc>
                <a:spcPct val="200000"/>
              </a:lnSpc>
              <a:spcBef>
                <a:spcPts val="0"/>
              </a:spcBef>
              <a:buNone/>
            </a:pPr>
            <a:r>
              <a:rPr lang="en-US" sz="2800" dirty="0" smtClean="0">
                <a:latin typeface="Times New Roman" pitchFamily="18" charset="0"/>
                <a:cs typeface="Times New Roman" pitchFamily="18" charset="0"/>
              </a:rPr>
              <a:t>3. </a:t>
            </a:r>
            <a:r>
              <a:rPr lang="vi-VN" sz="2800" dirty="0" smtClean="0">
                <a:latin typeface="Times New Roman" pitchFamily="18" charset="0"/>
                <a:cs typeface="Times New Roman" pitchFamily="18" charset="0"/>
              </a:rPr>
              <a:t>Một số khái niệm và quy luật cơ bản trong kinh tế học</a:t>
            </a:r>
            <a:endParaRPr lang="en-US" sz="2800" dirty="0" smtClean="0">
              <a:latin typeface="Times New Roman" pitchFamily="18" charset="0"/>
              <a:cs typeface="Times New Roman" pitchFamily="18" charset="0"/>
            </a:endParaRPr>
          </a:p>
          <a:p>
            <a:pPr marL="0" indent="0">
              <a:lnSpc>
                <a:spcPct val="200000"/>
              </a:lnSpc>
              <a:spcBef>
                <a:spcPts val="0"/>
              </a:spcBef>
              <a:buNone/>
            </a:pPr>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cung</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cầu</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11182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up)">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81000"/>
            <a:ext cx="10157354" cy="1219200"/>
          </a:xfrm>
        </p:spPr>
        <p:txBody>
          <a:bodyPr>
            <a:noAutofit/>
          </a:bodyPr>
          <a:lstStyle/>
          <a:p>
            <a:pPr algn="ctr">
              <a:lnSpc>
                <a:spcPct val="150000"/>
              </a:lnSpc>
            </a:pPr>
            <a:r>
              <a:rPr lang="vi-VN" sz="3000" b="1" dirty="0" smtClean="0">
                <a:latin typeface="Times New Roman" pitchFamily="18" charset="0"/>
                <a:cs typeface="Times New Roman" pitchFamily="18" charset="0"/>
              </a:rPr>
              <a:t>3. MỘT SỐ KHÁI NIỆM VÀ QUY LUẬT CƠ BẢN </a:t>
            </a:r>
            <a:r>
              <a:rPr lang="en-US" sz="3000" b="1" dirty="0" smtClean="0">
                <a:latin typeface="Times New Roman" pitchFamily="18" charset="0"/>
                <a:cs typeface="Times New Roman" pitchFamily="18" charset="0"/>
              </a:rPr>
              <a:t/>
            </a:r>
            <a:br>
              <a:rPr lang="en-US" sz="3000" b="1" dirty="0" smtClean="0">
                <a:latin typeface="Times New Roman" pitchFamily="18" charset="0"/>
                <a:cs typeface="Times New Roman" pitchFamily="18" charset="0"/>
              </a:rPr>
            </a:br>
            <a:r>
              <a:rPr lang="vi-VN" sz="3000" b="1" dirty="0" smtClean="0">
                <a:latin typeface="Times New Roman" pitchFamily="18" charset="0"/>
                <a:cs typeface="Times New Roman" pitchFamily="18" charset="0"/>
              </a:rPr>
              <a:t>TRONG KINH TẾ HỌC</a:t>
            </a:r>
            <a:endParaRPr lang="en-US" sz="3000" b="1" dirty="0"/>
          </a:p>
        </p:txBody>
      </p:sp>
      <p:sp>
        <p:nvSpPr>
          <p:cNvPr id="3" name="Content Placeholder 2"/>
          <p:cNvSpPr>
            <a:spLocks noGrp="1"/>
          </p:cNvSpPr>
          <p:nvPr>
            <p:ph idx="1"/>
          </p:nvPr>
        </p:nvSpPr>
        <p:spPr>
          <a:xfrm>
            <a:off x="1141412" y="1981200"/>
            <a:ext cx="10157354" cy="4267200"/>
          </a:xfrm>
        </p:spPr>
        <p:txBody>
          <a:bodyPr>
            <a:normAutofit/>
          </a:bodyPr>
          <a:lstStyle/>
          <a:p>
            <a:pPr>
              <a:lnSpc>
                <a:spcPct val="150000"/>
              </a:lnSpc>
              <a:spcBef>
                <a:spcPts val="1200"/>
              </a:spcBef>
              <a:buNone/>
            </a:pPr>
            <a:r>
              <a:rPr lang="vi-VN" sz="2800" b="1" dirty="0" smtClean="0">
                <a:latin typeface="Times New Roman" pitchFamily="18" charset="0"/>
                <a:cs typeface="Times New Roman" pitchFamily="18" charset="0"/>
              </a:rPr>
              <a:t>3.7. </a:t>
            </a:r>
            <a:r>
              <a:rPr lang="vi-VN" sz="2800" b="1" i="1" dirty="0" smtClean="0">
                <a:latin typeface="Times New Roman" pitchFamily="18" charset="0"/>
                <a:cs typeface="Times New Roman" pitchFamily="18" charset="0"/>
              </a:rPr>
              <a:t>Quy luật chi phí tương đối ngày một tăng</a:t>
            </a:r>
            <a:endParaRPr lang="en-US" sz="2800" b="1" i="1" dirty="0" smtClean="0">
              <a:latin typeface="Times New Roman" pitchFamily="18" charset="0"/>
              <a:cs typeface="Times New Roman" pitchFamily="18" charset="0"/>
            </a:endParaRPr>
          </a:p>
          <a:p>
            <a:pPr marL="0" indent="0" defTabSz="690563">
              <a:lnSpc>
                <a:spcPct val="150000"/>
              </a:lnSpc>
              <a:spcBef>
                <a:spcPts val="1200"/>
              </a:spcBef>
              <a:buNone/>
            </a:pPr>
            <a:r>
              <a:rPr lang="vi-VN" sz="2800" b="1" dirty="0" smtClean="0">
                <a:latin typeface="Times New Roman" pitchFamily="18" charset="0"/>
                <a:cs typeface="Times New Roman" pitchFamily="18" charset="0"/>
              </a:rPr>
              <a:t>	Nội dung:</a:t>
            </a:r>
          </a:p>
          <a:p>
            <a:pPr marL="0" indent="0" defTabSz="690563">
              <a:lnSpc>
                <a:spcPct val="150000"/>
              </a:lnSpc>
              <a:spcBef>
                <a:spcPts val="1200"/>
              </a:spcBef>
              <a:buNone/>
            </a:pPr>
            <a:r>
              <a:rPr lang="vi-VN" sz="2800" dirty="0" smtClean="0">
                <a:latin typeface="Times New Roman" pitchFamily="18" charset="0"/>
                <a:cs typeface="Times New Roman" pitchFamily="18" charset="0"/>
              </a:rPr>
              <a:t>Để có thêm một số lượng bằng nhau về một mặt hàng, xã hội phải hi sinh ngày càng nhiều số lượng mặt hàng khác</a:t>
            </a:r>
          </a:p>
        </p:txBody>
      </p:sp>
    </p:spTree>
    <p:extLst>
      <p:ext uri="{BB962C8B-B14F-4D97-AF65-F5344CB8AC3E}">
        <p14:creationId xmlns:p14="http://schemas.microsoft.com/office/powerpoint/2010/main" val="3984073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normAutofit/>
          </a:bodyPr>
          <a:lstStyle/>
          <a:p>
            <a:pPr algn="ctr"/>
            <a:r>
              <a:rPr lang="vi-VN" sz="3200" b="1" dirty="0" smtClean="0">
                <a:latin typeface="Times New Roman" pitchFamily="18" charset="0"/>
                <a:cs typeface="Times New Roman" pitchFamily="18" charset="0"/>
              </a:rPr>
              <a:t>4. PHÂN TÍCH CUNG CẦU</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217612" y="1219200"/>
            <a:ext cx="10157354" cy="4470400"/>
          </a:xfrm>
        </p:spPr>
        <p:txBody>
          <a:bodyPr>
            <a:noAutofit/>
          </a:bodyPr>
          <a:lstStyle/>
          <a:p>
            <a:pPr>
              <a:lnSpc>
                <a:spcPct val="150000"/>
              </a:lnSpc>
              <a:buNone/>
            </a:pPr>
            <a:r>
              <a:rPr lang="vi-VN" sz="2600" b="1" dirty="0" smtClean="0">
                <a:latin typeface="Times New Roman" pitchFamily="18" charset="0"/>
                <a:cs typeface="Times New Roman" pitchFamily="18" charset="0"/>
              </a:rPr>
              <a:t>4.1. Cầu</a:t>
            </a:r>
          </a:p>
          <a:p>
            <a:pPr lvl="1">
              <a:lnSpc>
                <a:spcPct val="150000"/>
              </a:lnSpc>
              <a:buFont typeface="Arial" panose="020B0604020202020204" pitchFamily="34" charset="0"/>
              <a:buChar char="•"/>
            </a:pPr>
            <a:r>
              <a:rPr lang="vi-VN" sz="2600" dirty="0" smtClean="0">
                <a:latin typeface="Times New Roman" pitchFamily="18" charset="0"/>
                <a:cs typeface="Times New Roman" pitchFamily="18" charset="0"/>
              </a:rPr>
              <a:t>Khái niệm</a:t>
            </a:r>
          </a:p>
          <a:p>
            <a:pPr lvl="1">
              <a:lnSpc>
                <a:spcPct val="150000"/>
              </a:lnSpc>
              <a:buFont typeface="Arial" panose="020B0604020202020204" pitchFamily="34" charset="0"/>
              <a:buChar char="•"/>
            </a:pPr>
            <a:r>
              <a:rPr lang="vi-VN" sz="2600" dirty="0" smtClean="0">
                <a:latin typeface="Times New Roman" pitchFamily="18" charset="0"/>
                <a:cs typeface="Times New Roman" pitchFamily="18" charset="0"/>
              </a:rPr>
              <a:t>Biểu cầu</a:t>
            </a:r>
          </a:p>
          <a:p>
            <a:pPr lvl="1">
              <a:lnSpc>
                <a:spcPct val="150000"/>
              </a:lnSpc>
              <a:buFont typeface="Arial" panose="020B0604020202020204" pitchFamily="34" charset="0"/>
              <a:buChar char="•"/>
            </a:pPr>
            <a:r>
              <a:rPr lang="vi-VN" sz="2600" dirty="0" smtClean="0">
                <a:latin typeface="Times New Roman" pitchFamily="18" charset="0"/>
                <a:cs typeface="Times New Roman" pitchFamily="18" charset="0"/>
              </a:rPr>
              <a:t>Đường cầu</a:t>
            </a:r>
          </a:p>
          <a:p>
            <a:pPr lvl="1">
              <a:lnSpc>
                <a:spcPct val="150000"/>
              </a:lnSpc>
              <a:buFont typeface="Arial" panose="020B0604020202020204" pitchFamily="34" charset="0"/>
              <a:buChar char="•"/>
            </a:pPr>
            <a:r>
              <a:rPr lang="vi-VN" sz="2600" dirty="0" smtClean="0">
                <a:latin typeface="Times New Roman" pitchFamily="18" charset="0"/>
                <a:cs typeface="Times New Roman" pitchFamily="18" charset="0"/>
              </a:rPr>
              <a:t>Luật cầu</a:t>
            </a:r>
          </a:p>
          <a:p>
            <a:pPr lvl="1">
              <a:lnSpc>
                <a:spcPct val="150000"/>
              </a:lnSpc>
              <a:buFont typeface="Arial" panose="020B0604020202020204" pitchFamily="34" charset="0"/>
              <a:buChar char="•"/>
            </a:pPr>
            <a:r>
              <a:rPr lang="vi-VN" sz="2600" dirty="0" smtClean="0">
                <a:latin typeface="Times New Roman" pitchFamily="18" charset="0"/>
                <a:cs typeface="Times New Roman" pitchFamily="18" charset="0"/>
              </a:rPr>
              <a:t>Sự di chuyển</a:t>
            </a:r>
          </a:p>
          <a:p>
            <a:pPr lvl="1">
              <a:lnSpc>
                <a:spcPct val="150000"/>
              </a:lnSpc>
              <a:buFont typeface="Arial" panose="020B0604020202020204" pitchFamily="34" charset="0"/>
              <a:buChar char="•"/>
            </a:pPr>
            <a:r>
              <a:rPr lang="vi-VN" sz="2600" dirty="0" smtClean="0">
                <a:latin typeface="Times New Roman" pitchFamily="18" charset="0"/>
                <a:cs typeface="Times New Roman" pitchFamily="18" charset="0"/>
              </a:rPr>
              <a:t>Sự dịch chuyển</a:t>
            </a:r>
          </a:p>
          <a:p>
            <a:pPr lvl="1">
              <a:lnSpc>
                <a:spcPct val="150000"/>
              </a:lnSpc>
              <a:buFont typeface="Arial" panose="020B0604020202020204" pitchFamily="34" charset="0"/>
              <a:buChar char="•"/>
            </a:pPr>
            <a:endParaRPr lang="vi-VN" sz="2600" dirty="0" smtClean="0">
              <a:latin typeface="Times New Roman" pitchFamily="18" charset="0"/>
              <a:cs typeface="Times New Roman" pitchFamily="18" charset="0"/>
            </a:endParaRPr>
          </a:p>
        </p:txBody>
      </p:sp>
      <p:cxnSp>
        <p:nvCxnSpPr>
          <p:cNvPr id="6" name="Straight Arrow Connector 5"/>
          <p:cNvCxnSpPr/>
          <p:nvPr/>
        </p:nvCxnSpPr>
        <p:spPr>
          <a:xfrm flipV="1">
            <a:off x="6867524" y="1917699"/>
            <a:ext cx="0" cy="2819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67524" y="4737099"/>
            <a:ext cx="3352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10324" y="1689099"/>
            <a:ext cx="457200" cy="457200"/>
          </a:xfrm>
          <a:prstGeom prst="rect">
            <a:avLst/>
          </a:prstGeom>
          <a:noFill/>
        </p:spPr>
        <p:txBody>
          <a:bodyPr wrap="square" rtlCol="0">
            <a:spAutoFit/>
          </a:bodyPr>
          <a:lstStyle/>
          <a:p>
            <a:r>
              <a:rPr lang="en-US" dirty="0">
                <a:latin typeface="Times New Roman" pitchFamily="18" charset="0"/>
                <a:cs typeface="Times New Roman" pitchFamily="18" charset="0"/>
              </a:rPr>
              <a:t>P</a:t>
            </a:r>
          </a:p>
        </p:txBody>
      </p:sp>
      <p:sp>
        <p:nvSpPr>
          <p:cNvPr id="11" name="TextBox 10"/>
          <p:cNvSpPr txBox="1"/>
          <p:nvPr/>
        </p:nvSpPr>
        <p:spPr>
          <a:xfrm>
            <a:off x="9991724" y="4741564"/>
            <a:ext cx="457200" cy="457200"/>
          </a:xfrm>
          <a:prstGeom prst="rect">
            <a:avLst/>
          </a:prstGeom>
          <a:noFill/>
        </p:spPr>
        <p:txBody>
          <a:bodyPr wrap="square" rtlCol="0">
            <a:spAutoFit/>
          </a:bodyPr>
          <a:lstStyle/>
          <a:p>
            <a:r>
              <a:rPr lang="en-US" dirty="0" smtClean="0">
                <a:latin typeface="Times New Roman" pitchFamily="18" charset="0"/>
                <a:cs typeface="Times New Roman" pitchFamily="18" charset="0"/>
              </a:rPr>
              <a:t>Q</a:t>
            </a:r>
            <a:endParaRPr lang="en-US" dirty="0">
              <a:latin typeface="Times New Roman" pitchFamily="18" charset="0"/>
              <a:cs typeface="Times New Roman" pitchFamily="18" charset="0"/>
            </a:endParaRPr>
          </a:p>
        </p:txBody>
      </p:sp>
      <p:sp>
        <p:nvSpPr>
          <p:cNvPr id="12" name="TextBox 11"/>
          <p:cNvSpPr txBox="1"/>
          <p:nvPr/>
        </p:nvSpPr>
        <p:spPr>
          <a:xfrm>
            <a:off x="6410324" y="2641598"/>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3" name="TextBox 12"/>
          <p:cNvSpPr txBox="1"/>
          <p:nvPr/>
        </p:nvSpPr>
        <p:spPr>
          <a:xfrm>
            <a:off x="7477124" y="4737099"/>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cxnSp>
        <p:nvCxnSpPr>
          <p:cNvPr id="15" name="Straight Connector 14"/>
          <p:cNvCxnSpPr/>
          <p:nvPr/>
        </p:nvCxnSpPr>
        <p:spPr>
          <a:xfrm>
            <a:off x="6867524" y="2872430"/>
            <a:ext cx="9144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781924" y="2872430"/>
            <a:ext cx="0" cy="186466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96036" y="3573931"/>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8391524" y="4695995"/>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cxnSp>
        <p:nvCxnSpPr>
          <p:cNvPr id="21" name="Straight Connector 20"/>
          <p:cNvCxnSpPr/>
          <p:nvPr/>
        </p:nvCxnSpPr>
        <p:spPr>
          <a:xfrm>
            <a:off x="6867524" y="3898899"/>
            <a:ext cx="16764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43924" y="3898899"/>
            <a:ext cx="0" cy="8382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48524" y="2146299"/>
            <a:ext cx="1676400" cy="2286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848724" y="4035596"/>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69258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up)">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up)">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up)">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up)">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
                                            <p:txEl>
                                              <p:pRg st="4" end="4"/>
                                            </p:txEl>
                                          </p:spTgt>
                                        </p:tgtEl>
                                        <p:attrNameLst>
                                          <p:attrName>style.visibility</p:attrName>
                                        </p:attrNameLst>
                                      </p:cBhvr>
                                      <p:to>
                                        <p:strVal val="visible"/>
                                      </p:to>
                                    </p:set>
                                    <p:animEffect transition="in" filter="wipe(up)">
                                      <p:cBhvr>
                                        <p:cTn id="102" dur="500"/>
                                        <p:tgtEl>
                                          <p:spTgt spid="3">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
                                            <p:txEl>
                                              <p:pRg st="5" end="5"/>
                                            </p:txEl>
                                          </p:spTgt>
                                        </p:tgtEl>
                                        <p:attrNameLst>
                                          <p:attrName>style.visibility</p:attrName>
                                        </p:attrNameLst>
                                      </p:cBhvr>
                                      <p:to>
                                        <p:strVal val="visible"/>
                                      </p:to>
                                    </p:set>
                                    <p:animEffect transition="in" filter="wipe(up)">
                                      <p:cBhvr>
                                        <p:cTn id="107" dur="500"/>
                                        <p:tgtEl>
                                          <p:spTgt spid="3">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
                                            <p:txEl>
                                              <p:pRg st="6" end="6"/>
                                            </p:txEl>
                                          </p:spTgt>
                                        </p:tgtEl>
                                        <p:attrNameLst>
                                          <p:attrName>style.visibility</p:attrName>
                                        </p:attrNameLst>
                                      </p:cBhvr>
                                      <p:to>
                                        <p:strVal val="visible"/>
                                      </p:to>
                                    </p:set>
                                    <p:animEffect transition="in" filter="wipe(up)">
                                      <p:cBhvr>
                                        <p:cTn id="1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0" grpId="0"/>
      <p:bldP spid="11" grpId="0"/>
      <p:bldP spid="12" grpId="0"/>
      <p:bldP spid="13" grpId="0"/>
      <p:bldP spid="18" grpId="0"/>
      <p:bldP spid="19"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pPr algn="ctr"/>
            <a:r>
              <a:rPr lang="vi-VN" sz="3200" b="1" dirty="0" smtClean="0">
                <a:latin typeface="Times New Roman" pitchFamily="18" charset="0"/>
                <a:cs typeface="Times New Roman" pitchFamily="18" charset="0"/>
              </a:rPr>
              <a:t>4. PHÂN TÍCH CUNG CẦU</a:t>
            </a:r>
            <a:endParaRPr lang="en-US" sz="3200" dirty="0"/>
          </a:p>
        </p:txBody>
      </p:sp>
      <p:sp>
        <p:nvSpPr>
          <p:cNvPr id="3" name="Content Placeholder 2"/>
          <p:cNvSpPr>
            <a:spLocks noGrp="1"/>
          </p:cNvSpPr>
          <p:nvPr>
            <p:ph idx="1"/>
          </p:nvPr>
        </p:nvSpPr>
        <p:spPr>
          <a:xfrm>
            <a:off x="1117309" y="1219200"/>
            <a:ext cx="10157354" cy="4953000"/>
          </a:xfrm>
        </p:spPr>
        <p:txBody>
          <a:bodyPr>
            <a:normAutofit fontScale="92500" lnSpcReduction="10000"/>
          </a:bodyPr>
          <a:lstStyle/>
          <a:p>
            <a:pPr>
              <a:lnSpc>
                <a:spcPct val="150000"/>
              </a:lnSpc>
              <a:spcBef>
                <a:spcPts val="600"/>
              </a:spcBef>
              <a:buNone/>
            </a:pPr>
            <a:r>
              <a:rPr lang="vi-VN" sz="2800" b="1" dirty="0" smtClean="0">
                <a:latin typeface="Times New Roman" pitchFamily="18" charset="0"/>
                <a:cs typeface="Times New Roman" pitchFamily="18" charset="0"/>
              </a:rPr>
              <a:t>4.2. Cung</a:t>
            </a:r>
          </a:p>
          <a:p>
            <a:pPr lvl="1">
              <a:lnSpc>
                <a:spcPct val="150000"/>
              </a:lnSpc>
              <a:buFont typeface="Arial" panose="020B0604020202020204" pitchFamily="34" charset="0"/>
              <a:buChar char="•"/>
            </a:pPr>
            <a:r>
              <a:rPr lang="vi-VN" sz="2800" dirty="0">
                <a:latin typeface="Times New Roman" pitchFamily="18" charset="0"/>
                <a:cs typeface="Times New Roman" pitchFamily="18" charset="0"/>
              </a:rPr>
              <a:t>Khái niệm</a:t>
            </a:r>
          </a:p>
          <a:p>
            <a:pPr lvl="1">
              <a:lnSpc>
                <a:spcPct val="150000"/>
              </a:lnSpc>
              <a:buFont typeface="Arial" panose="020B0604020202020204" pitchFamily="34" charset="0"/>
              <a:buChar char="•"/>
            </a:pPr>
            <a:r>
              <a:rPr lang="vi-VN" sz="2800" dirty="0">
                <a:latin typeface="Times New Roman" pitchFamily="18" charset="0"/>
                <a:cs typeface="Times New Roman" pitchFamily="18" charset="0"/>
              </a:rPr>
              <a:t>Biểu </a:t>
            </a:r>
            <a:r>
              <a:rPr lang="vi-VN" sz="2800" dirty="0" smtClean="0">
                <a:latin typeface="Times New Roman" pitchFamily="18" charset="0"/>
                <a:cs typeface="Times New Roman" pitchFamily="18" charset="0"/>
              </a:rPr>
              <a:t>cung</a:t>
            </a:r>
            <a:endParaRPr lang="vi-VN" sz="2800" dirty="0">
              <a:latin typeface="Times New Roman" pitchFamily="18" charset="0"/>
              <a:cs typeface="Times New Roman" pitchFamily="18" charset="0"/>
            </a:endParaRPr>
          </a:p>
          <a:p>
            <a:pPr lvl="1">
              <a:lnSpc>
                <a:spcPct val="150000"/>
              </a:lnSpc>
              <a:buFont typeface="Arial" panose="020B0604020202020204" pitchFamily="34" charset="0"/>
              <a:buChar char="•"/>
            </a:pPr>
            <a:r>
              <a:rPr lang="vi-VN" sz="2800" dirty="0">
                <a:latin typeface="Times New Roman" pitchFamily="18" charset="0"/>
                <a:cs typeface="Times New Roman" pitchFamily="18" charset="0"/>
              </a:rPr>
              <a:t>Đường </a:t>
            </a:r>
            <a:r>
              <a:rPr lang="vi-VN" sz="2800" dirty="0" smtClean="0">
                <a:latin typeface="Times New Roman" pitchFamily="18" charset="0"/>
                <a:cs typeface="Times New Roman" pitchFamily="18" charset="0"/>
              </a:rPr>
              <a:t>cung</a:t>
            </a:r>
            <a:endParaRPr lang="vi-VN" sz="2800" dirty="0">
              <a:latin typeface="Times New Roman" pitchFamily="18" charset="0"/>
              <a:cs typeface="Times New Roman" pitchFamily="18" charset="0"/>
            </a:endParaRPr>
          </a:p>
          <a:p>
            <a:pPr lvl="1">
              <a:lnSpc>
                <a:spcPct val="150000"/>
              </a:lnSpc>
              <a:buFont typeface="Arial" panose="020B0604020202020204" pitchFamily="34" charset="0"/>
              <a:buChar char="•"/>
            </a:pPr>
            <a:r>
              <a:rPr lang="vi-VN" sz="2800" dirty="0">
                <a:latin typeface="Times New Roman" pitchFamily="18" charset="0"/>
                <a:cs typeface="Times New Roman" pitchFamily="18" charset="0"/>
              </a:rPr>
              <a:t>Luật </a:t>
            </a:r>
            <a:r>
              <a:rPr lang="vi-VN" sz="2800" dirty="0" smtClean="0">
                <a:latin typeface="Times New Roman" pitchFamily="18" charset="0"/>
                <a:cs typeface="Times New Roman" pitchFamily="18" charset="0"/>
              </a:rPr>
              <a:t>cung</a:t>
            </a:r>
          </a:p>
          <a:p>
            <a:pPr lvl="1">
              <a:lnSpc>
                <a:spcPct val="150000"/>
              </a:lnSpc>
              <a:buFont typeface="Arial" panose="020B0604020202020204" pitchFamily="34" charset="0"/>
              <a:buChar char="•"/>
            </a:pPr>
            <a:r>
              <a:rPr lang="vi-VN" sz="2800" dirty="0" smtClean="0">
                <a:latin typeface="Times New Roman" pitchFamily="18" charset="0"/>
                <a:cs typeface="Times New Roman" pitchFamily="18" charset="0"/>
              </a:rPr>
              <a:t>Sự </a:t>
            </a:r>
            <a:r>
              <a:rPr lang="vi-VN" sz="2800" dirty="0">
                <a:latin typeface="Times New Roman" pitchFamily="18" charset="0"/>
                <a:cs typeface="Times New Roman" pitchFamily="18" charset="0"/>
              </a:rPr>
              <a:t>di chuyển</a:t>
            </a:r>
          </a:p>
          <a:p>
            <a:pPr lvl="1">
              <a:lnSpc>
                <a:spcPct val="150000"/>
              </a:lnSpc>
              <a:buFont typeface="Arial" panose="020B0604020202020204" pitchFamily="34" charset="0"/>
              <a:buChar char="•"/>
            </a:pPr>
            <a:r>
              <a:rPr lang="vi-VN" sz="2800" dirty="0">
                <a:latin typeface="Times New Roman" pitchFamily="18" charset="0"/>
                <a:cs typeface="Times New Roman" pitchFamily="18" charset="0"/>
              </a:rPr>
              <a:t>Sự dịch chuyển</a:t>
            </a:r>
            <a:endParaRPr lang="vi-VN" sz="2800" dirty="0" smtClean="0">
              <a:latin typeface="Times New Roman" pitchFamily="18" charset="0"/>
              <a:cs typeface="Times New Roman" pitchFamily="18" charset="0"/>
            </a:endParaRPr>
          </a:p>
          <a:p>
            <a:pPr marL="569913" indent="-280988">
              <a:lnSpc>
                <a:spcPct val="150000"/>
              </a:lnSpc>
              <a:spcBef>
                <a:spcPts val="600"/>
              </a:spcBef>
            </a:pPr>
            <a:endParaRPr lang="en-US" sz="2800" dirty="0">
              <a:latin typeface="Times New Roman" pitchFamily="18" charset="0"/>
              <a:cs typeface="Times New Roman" pitchFamily="18" charset="0"/>
            </a:endParaRPr>
          </a:p>
        </p:txBody>
      </p:sp>
      <p:cxnSp>
        <p:nvCxnSpPr>
          <p:cNvPr id="5" name="Straight Arrow Connector 4"/>
          <p:cNvCxnSpPr/>
          <p:nvPr/>
        </p:nvCxnSpPr>
        <p:spPr>
          <a:xfrm flipV="1">
            <a:off x="6867524" y="1917699"/>
            <a:ext cx="0" cy="2819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67524" y="4737099"/>
            <a:ext cx="3352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10324" y="1689099"/>
            <a:ext cx="457200" cy="457200"/>
          </a:xfrm>
          <a:prstGeom prst="rect">
            <a:avLst/>
          </a:prstGeom>
          <a:noFill/>
        </p:spPr>
        <p:txBody>
          <a:bodyPr wrap="square" rtlCol="0">
            <a:spAutoFit/>
          </a:bodyPr>
          <a:lstStyle/>
          <a:p>
            <a:r>
              <a:rPr lang="en-US" dirty="0">
                <a:latin typeface="Times New Roman" pitchFamily="18" charset="0"/>
                <a:cs typeface="Times New Roman" pitchFamily="18" charset="0"/>
              </a:rPr>
              <a:t>P</a:t>
            </a:r>
          </a:p>
        </p:txBody>
      </p:sp>
      <p:sp>
        <p:nvSpPr>
          <p:cNvPr id="8" name="TextBox 7"/>
          <p:cNvSpPr txBox="1"/>
          <p:nvPr/>
        </p:nvSpPr>
        <p:spPr>
          <a:xfrm>
            <a:off x="9991724" y="4741564"/>
            <a:ext cx="457200" cy="457200"/>
          </a:xfrm>
          <a:prstGeom prst="rect">
            <a:avLst/>
          </a:prstGeom>
          <a:noFill/>
        </p:spPr>
        <p:txBody>
          <a:bodyPr wrap="square" rtlCol="0">
            <a:spAutoFit/>
          </a:bodyPr>
          <a:lstStyle/>
          <a:p>
            <a:r>
              <a:rPr lang="en-US" dirty="0" smtClean="0">
                <a:latin typeface="Times New Roman" pitchFamily="18" charset="0"/>
                <a:cs typeface="Times New Roman" pitchFamily="18" charset="0"/>
              </a:rPr>
              <a:t>Q</a:t>
            </a:r>
            <a:endParaRPr lang="en-US" dirty="0">
              <a:latin typeface="Times New Roman" pitchFamily="18" charset="0"/>
              <a:cs typeface="Times New Roman" pitchFamily="18" charset="0"/>
            </a:endParaRPr>
          </a:p>
        </p:txBody>
      </p:sp>
      <p:sp>
        <p:nvSpPr>
          <p:cNvPr id="9" name="TextBox 8"/>
          <p:cNvSpPr txBox="1"/>
          <p:nvPr/>
        </p:nvSpPr>
        <p:spPr>
          <a:xfrm>
            <a:off x="6410324" y="2641598"/>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0" name="TextBox 9"/>
          <p:cNvSpPr txBox="1"/>
          <p:nvPr/>
        </p:nvSpPr>
        <p:spPr>
          <a:xfrm>
            <a:off x="7477124" y="4737099"/>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cxnSp>
        <p:nvCxnSpPr>
          <p:cNvPr id="11" name="Straight Connector 10"/>
          <p:cNvCxnSpPr/>
          <p:nvPr/>
        </p:nvCxnSpPr>
        <p:spPr>
          <a:xfrm>
            <a:off x="6867524" y="2872430"/>
            <a:ext cx="16764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81924" y="3898899"/>
            <a:ext cx="0" cy="8382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96036" y="3573931"/>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P</a:t>
            </a:r>
            <a:r>
              <a:rPr lang="en-US" baseline="-25000" dirty="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4" name="TextBox 13"/>
          <p:cNvSpPr txBox="1"/>
          <p:nvPr/>
        </p:nvSpPr>
        <p:spPr>
          <a:xfrm>
            <a:off x="8391524" y="4695995"/>
            <a:ext cx="609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cxnSp>
        <p:nvCxnSpPr>
          <p:cNvPr id="15" name="Straight Connector 14"/>
          <p:cNvCxnSpPr/>
          <p:nvPr/>
        </p:nvCxnSpPr>
        <p:spPr>
          <a:xfrm>
            <a:off x="6943724" y="3898899"/>
            <a:ext cx="8382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43924" y="2872430"/>
            <a:ext cx="0" cy="186466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362824" y="2057400"/>
            <a:ext cx="1790700" cy="2362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137648" y="2019299"/>
            <a:ext cx="457200" cy="457200"/>
          </a:xfrm>
          <a:prstGeom prst="rect">
            <a:avLst/>
          </a:prstGeom>
          <a:noFill/>
        </p:spPr>
        <p:txBody>
          <a:bodyPr wrap="square" rtlCol="0">
            <a:spAutoFit/>
          </a:bodyPr>
          <a:lstStyle/>
          <a:p>
            <a:r>
              <a:rPr lang="en-US" dirty="0"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63445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up)">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up)">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up)">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up)">
                                      <p:cBhvr>
                                        <p:cTn id="88" dur="5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down)">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up)">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
                                            <p:txEl>
                                              <p:pRg st="4" end="4"/>
                                            </p:txEl>
                                          </p:spTgt>
                                        </p:tgtEl>
                                        <p:attrNameLst>
                                          <p:attrName>style.visibility</p:attrName>
                                        </p:attrNameLst>
                                      </p:cBhvr>
                                      <p:to>
                                        <p:strVal val="visible"/>
                                      </p:to>
                                    </p:set>
                                    <p:animEffect transition="in" filter="fade">
                                      <p:cBhvr>
                                        <p:cTn id="103" dur="1000"/>
                                        <p:tgtEl>
                                          <p:spTgt spid="3">
                                            <p:txEl>
                                              <p:pRg st="4" end="4"/>
                                            </p:txEl>
                                          </p:spTgt>
                                        </p:tgtEl>
                                      </p:cBhvr>
                                    </p:animEffect>
                                    <p:anim calcmode="lin" valueType="num">
                                      <p:cBhvr>
                                        <p:cTn id="10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Effect transition="in" filter="fade">
                                      <p:cBhvr>
                                        <p:cTn id="110" dur="1000"/>
                                        <p:tgtEl>
                                          <p:spTgt spid="3">
                                            <p:txEl>
                                              <p:pRg st="5" end="5"/>
                                            </p:txEl>
                                          </p:spTgt>
                                        </p:tgtEl>
                                      </p:cBhvr>
                                    </p:animEffect>
                                    <p:anim calcmode="lin" valueType="num">
                                      <p:cBhvr>
                                        <p:cTn id="11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3">
                                            <p:txEl>
                                              <p:pRg st="6" end="6"/>
                                            </p:txEl>
                                          </p:spTgt>
                                        </p:tgtEl>
                                        <p:attrNameLst>
                                          <p:attrName>style.visibility</p:attrName>
                                        </p:attrNameLst>
                                      </p:cBhvr>
                                      <p:to>
                                        <p:strVal val="visible"/>
                                      </p:to>
                                    </p:set>
                                    <p:animEffect transition="in" filter="fade">
                                      <p:cBhvr>
                                        <p:cTn id="117" dur="1000"/>
                                        <p:tgtEl>
                                          <p:spTgt spid="3">
                                            <p:txEl>
                                              <p:pRg st="6" end="6"/>
                                            </p:txEl>
                                          </p:spTgt>
                                        </p:tgtEl>
                                      </p:cBhvr>
                                    </p:animEffect>
                                    <p:anim calcmode="lin" valueType="num">
                                      <p:cBhvr>
                                        <p:cTn id="1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normAutofit/>
          </a:bodyPr>
          <a:lstStyle/>
          <a:p>
            <a:pPr algn="ctr"/>
            <a:r>
              <a:rPr lang="vi-VN" sz="3200" b="1" dirty="0" smtClean="0">
                <a:latin typeface="Times New Roman" pitchFamily="18" charset="0"/>
                <a:cs typeface="Times New Roman" pitchFamily="18" charset="0"/>
              </a:rPr>
              <a:t>4. PHÂN TÍCH CUNG CẦU</a:t>
            </a:r>
            <a:endParaRPr lang="en-US" sz="3200" dirty="0"/>
          </a:p>
        </p:txBody>
      </p:sp>
      <p:sp>
        <p:nvSpPr>
          <p:cNvPr id="3" name="Content Placeholder 2"/>
          <p:cNvSpPr>
            <a:spLocks noGrp="1"/>
          </p:cNvSpPr>
          <p:nvPr>
            <p:ph idx="1"/>
          </p:nvPr>
        </p:nvSpPr>
        <p:spPr>
          <a:xfrm>
            <a:off x="1117309" y="1143000"/>
            <a:ext cx="10157354" cy="5029200"/>
          </a:xfrm>
        </p:spPr>
        <p:txBody>
          <a:bodyPr>
            <a:normAutofit/>
          </a:bodyPr>
          <a:lstStyle/>
          <a:p>
            <a:pPr>
              <a:buNone/>
            </a:pPr>
            <a:r>
              <a:rPr lang="vi-VN" sz="2800" b="1" dirty="0" smtClean="0">
                <a:latin typeface="Times New Roman" pitchFamily="18" charset="0"/>
                <a:cs typeface="Times New Roman" pitchFamily="18" charset="0"/>
              </a:rPr>
              <a:t>4.3. Cân bằng cung cầu</a:t>
            </a:r>
          </a:p>
          <a:p>
            <a:pPr>
              <a:buNone/>
            </a:pPr>
            <a:endParaRPr lang="en-US" sz="2800" b="1" dirty="0">
              <a:latin typeface="Times New Roman" pitchFamily="18" charset="0"/>
              <a:cs typeface="Times New Roman" pitchFamily="18" charset="0"/>
            </a:endParaRPr>
          </a:p>
        </p:txBody>
      </p:sp>
      <p:sp>
        <p:nvSpPr>
          <p:cNvPr id="6" name="Line 8"/>
          <p:cNvSpPr>
            <a:spLocks noChangeShapeType="1"/>
          </p:cNvSpPr>
          <p:nvPr/>
        </p:nvSpPr>
        <p:spPr bwMode="auto">
          <a:xfrm flipV="1">
            <a:off x="7085012" y="3200400"/>
            <a:ext cx="2743200" cy="1828800"/>
          </a:xfrm>
          <a:prstGeom prst="line">
            <a:avLst/>
          </a:prstGeom>
          <a:noFill/>
          <a:ln w="28575">
            <a:solidFill>
              <a:schemeClr val="tx1"/>
            </a:solidFill>
            <a:round/>
            <a:headEnd/>
            <a:tailEnd/>
          </a:ln>
          <a:effectLst/>
        </p:spPr>
        <p:txBody>
          <a:bodyPr/>
          <a:lstStyle/>
          <a:p>
            <a:endParaRPr lang="en-US">
              <a:latin typeface="Times New Roman" pitchFamily="18" charset="0"/>
              <a:cs typeface="Times New Roman" pitchFamily="18" charset="0"/>
            </a:endParaRPr>
          </a:p>
        </p:txBody>
      </p:sp>
      <p:sp>
        <p:nvSpPr>
          <p:cNvPr id="7" name="Line 9"/>
          <p:cNvSpPr>
            <a:spLocks noChangeShapeType="1"/>
          </p:cNvSpPr>
          <p:nvPr/>
        </p:nvSpPr>
        <p:spPr bwMode="auto">
          <a:xfrm>
            <a:off x="7161212" y="3124200"/>
            <a:ext cx="2560320" cy="2011680"/>
          </a:xfrm>
          <a:prstGeom prst="line">
            <a:avLst/>
          </a:prstGeom>
          <a:noFill/>
          <a:ln w="28575">
            <a:solidFill>
              <a:schemeClr val="tx1"/>
            </a:solidFill>
            <a:round/>
            <a:headEnd/>
            <a:tailEnd/>
          </a:ln>
          <a:effectLst/>
        </p:spPr>
        <p:txBody>
          <a:bodyPr/>
          <a:lstStyle/>
          <a:p>
            <a:endParaRPr lang="en-US">
              <a:latin typeface="Times New Roman" pitchFamily="18" charset="0"/>
              <a:cs typeface="Times New Roman" pitchFamily="18" charset="0"/>
            </a:endParaRPr>
          </a:p>
        </p:txBody>
      </p:sp>
      <p:sp>
        <p:nvSpPr>
          <p:cNvPr id="8" name="Text Box 10"/>
          <p:cNvSpPr txBox="1">
            <a:spLocks noChangeArrowheads="1"/>
          </p:cNvSpPr>
          <p:nvPr/>
        </p:nvSpPr>
        <p:spPr bwMode="auto">
          <a:xfrm>
            <a:off x="6156943" y="1733544"/>
            <a:ext cx="640080" cy="476252"/>
          </a:xfrm>
          <a:prstGeom prst="rect">
            <a:avLst/>
          </a:prstGeom>
          <a:noFill/>
          <a:ln w="9525">
            <a:noFill/>
            <a:miter lim="800000"/>
            <a:headEnd/>
            <a:tailEnd/>
          </a:ln>
          <a:effectLst/>
        </p:spPr>
        <p:txBody>
          <a:bodyPr>
            <a:spAutoFit/>
          </a:bodyPr>
          <a:lstStyle/>
          <a:p>
            <a:pPr eaLnBrk="1" hangingPunct="1">
              <a:spcBef>
                <a:spcPct val="50000"/>
              </a:spcBef>
            </a:pPr>
            <a:r>
              <a:rPr lang="en-US" altLang="en-US" sz="2000" dirty="0">
                <a:latin typeface="Times New Roman" pitchFamily="18" charset="0"/>
                <a:cs typeface="Times New Roman" pitchFamily="18" charset="0"/>
              </a:rPr>
              <a:t>P</a:t>
            </a:r>
          </a:p>
        </p:txBody>
      </p:sp>
      <p:sp>
        <p:nvSpPr>
          <p:cNvPr id="9" name="Line 11"/>
          <p:cNvSpPr>
            <a:spLocks noChangeShapeType="1"/>
          </p:cNvSpPr>
          <p:nvPr/>
        </p:nvSpPr>
        <p:spPr bwMode="auto">
          <a:xfrm flipH="1">
            <a:off x="6702424" y="4114800"/>
            <a:ext cx="1828800" cy="0"/>
          </a:xfrm>
          <a:prstGeom prst="line">
            <a:avLst/>
          </a:prstGeom>
          <a:noFill/>
          <a:ln w="952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10" name="Line 12"/>
          <p:cNvSpPr>
            <a:spLocks noChangeShapeType="1"/>
          </p:cNvSpPr>
          <p:nvPr/>
        </p:nvSpPr>
        <p:spPr bwMode="auto">
          <a:xfrm>
            <a:off x="8441372" y="3751566"/>
            <a:ext cx="0" cy="1737360"/>
          </a:xfrm>
          <a:prstGeom prst="line">
            <a:avLst/>
          </a:prstGeom>
          <a:noFill/>
          <a:ln w="952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11" name="Line 14"/>
          <p:cNvSpPr>
            <a:spLocks noChangeShapeType="1"/>
          </p:cNvSpPr>
          <p:nvPr/>
        </p:nvSpPr>
        <p:spPr bwMode="auto">
          <a:xfrm flipV="1">
            <a:off x="7764185" y="4434839"/>
            <a:ext cx="457200" cy="274320"/>
          </a:xfrm>
          <a:prstGeom prst="line">
            <a:avLst/>
          </a:prstGeom>
          <a:noFill/>
          <a:ln w="9525">
            <a:solidFill>
              <a:srgbClr val="FF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2" name="Line 15"/>
          <p:cNvSpPr>
            <a:spLocks noChangeShapeType="1"/>
          </p:cNvSpPr>
          <p:nvPr/>
        </p:nvSpPr>
        <p:spPr bwMode="auto">
          <a:xfrm flipH="1" flipV="1">
            <a:off x="8563292" y="4373880"/>
            <a:ext cx="365760" cy="274320"/>
          </a:xfrm>
          <a:prstGeom prst="line">
            <a:avLst/>
          </a:prstGeom>
          <a:noFill/>
          <a:ln w="9525">
            <a:solidFill>
              <a:srgbClr val="FF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3" name="Line 16"/>
          <p:cNvSpPr>
            <a:spLocks noChangeShapeType="1"/>
          </p:cNvSpPr>
          <p:nvPr/>
        </p:nvSpPr>
        <p:spPr bwMode="auto">
          <a:xfrm>
            <a:off x="7768843" y="3459476"/>
            <a:ext cx="365760" cy="274320"/>
          </a:xfrm>
          <a:prstGeom prst="line">
            <a:avLst/>
          </a:prstGeom>
          <a:noFill/>
          <a:ln w="9525">
            <a:solidFill>
              <a:srgbClr val="FF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4" name="Line 17"/>
          <p:cNvSpPr>
            <a:spLocks noChangeShapeType="1"/>
          </p:cNvSpPr>
          <p:nvPr/>
        </p:nvSpPr>
        <p:spPr bwMode="auto">
          <a:xfrm flipH="1">
            <a:off x="8685212" y="3488707"/>
            <a:ext cx="457200" cy="274320"/>
          </a:xfrm>
          <a:prstGeom prst="line">
            <a:avLst/>
          </a:prstGeom>
          <a:noFill/>
          <a:ln w="9525">
            <a:solidFill>
              <a:srgbClr val="FF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5" name="Text Box 18"/>
          <p:cNvSpPr txBox="1">
            <a:spLocks noChangeArrowheads="1"/>
          </p:cNvSpPr>
          <p:nvPr/>
        </p:nvSpPr>
        <p:spPr bwMode="auto">
          <a:xfrm>
            <a:off x="7840177" y="3106462"/>
            <a:ext cx="1554480" cy="554000"/>
          </a:xfrm>
          <a:prstGeom prst="rect">
            <a:avLst/>
          </a:prstGeom>
          <a:noFill/>
          <a:ln w="9525">
            <a:noFill/>
            <a:miter lim="800000"/>
            <a:headEnd/>
            <a:tailEnd/>
          </a:ln>
          <a:effectLst/>
        </p:spPr>
        <p:txBody>
          <a:bodyPr wrap="square">
            <a:spAutoFit/>
          </a:bodyPr>
          <a:lstStyle/>
          <a:p>
            <a:r>
              <a:rPr lang="vi-VN" sz="2400" dirty="0">
                <a:latin typeface="Times New Roman" pitchFamily="18" charset="0"/>
                <a:cs typeface="Times New Roman" pitchFamily="18" charset="0"/>
              </a:rPr>
              <a:t>Dư cung</a:t>
            </a:r>
          </a:p>
        </p:txBody>
      </p:sp>
      <p:sp>
        <p:nvSpPr>
          <p:cNvPr id="16" name="Text Box 19"/>
          <p:cNvSpPr txBox="1">
            <a:spLocks noChangeArrowheads="1"/>
          </p:cNvSpPr>
          <p:nvPr/>
        </p:nvSpPr>
        <p:spPr bwMode="auto">
          <a:xfrm>
            <a:off x="7931617" y="4571999"/>
            <a:ext cx="1463040" cy="554358"/>
          </a:xfrm>
          <a:prstGeom prst="rect">
            <a:avLst/>
          </a:prstGeom>
          <a:noFill/>
          <a:ln w="9525">
            <a:noFill/>
            <a:miter lim="800000"/>
            <a:headEnd/>
            <a:tailEnd/>
          </a:ln>
          <a:effectLst/>
        </p:spPr>
        <p:txBody>
          <a:bodyPr wrap="square">
            <a:spAutoFit/>
          </a:bodyPr>
          <a:lstStyle/>
          <a:p>
            <a:r>
              <a:rPr lang="vi-VN" sz="2400" dirty="0">
                <a:latin typeface="Times New Roman" pitchFamily="18" charset="0"/>
                <a:cs typeface="Times New Roman" pitchFamily="18" charset="0"/>
              </a:rPr>
              <a:t>Dư cầu</a:t>
            </a:r>
          </a:p>
        </p:txBody>
      </p:sp>
      <p:sp>
        <p:nvSpPr>
          <p:cNvPr id="17" name="Text Box 22"/>
          <p:cNvSpPr txBox="1">
            <a:spLocks noChangeArrowheads="1"/>
          </p:cNvSpPr>
          <p:nvPr/>
        </p:nvSpPr>
        <p:spPr bwMode="auto">
          <a:xfrm>
            <a:off x="9370337" y="2803521"/>
            <a:ext cx="731520" cy="476252"/>
          </a:xfrm>
          <a:prstGeom prst="rect">
            <a:avLst/>
          </a:prstGeom>
          <a:noFill/>
          <a:ln w="9525">
            <a:noFill/>
            <a:miter lim="800000"/>
            <a:headEnd/>
            <a:tailEnd/>
          </a:ln>
          <a:effectLst/>
        </p:spPr>
        <p:txBody>
          <a:bodyPr>
            <a:spAutoFit/>
          </a:bodyPr>
          <a:lstStyle/>
          <a:p>
            <a:pPr eaLnBrk="1" hangingPunct="1">
              <a:spcBef>
                <a:spcPct val="50000"/>
              </a:spcBef>
            </a:pPr>
            <a:r>
              <a:rPr lang="en-US" altLang="en-US" sz="2000" dirty="0">
                <a:latin typeface="Times New Roman" pitchFamily="18" charset="0"/>
                <a:cs typeface="Times New Roman" pitchFamily="18" charset="0"/>
              </a:rPr>
              <a:t> S</a:t>
            </a:r>
          </a:p>
        </p:txBody>
      </p:sp>
      <p:sp>
        <p:nvSpPr>
          <p:cNvPr id="18" name="Text Box 23"/>
          <p:cNvSpPr txBox="1">
            <a:spLocks noChangeArrowheads="1"/>
          </p:cNvSpPr>
          <p:nvPr/>
        </p:nvSpPr>
        <p:spPr bwMode="auto">
          <a:xfrm>
            <a:off x="9294812" y="4495796"/>
            <a:ext cx="731520" cy="476252"/>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 D</a:t>
            </a:r>
          </a:p>
        </p:txBody>
      </p:sp>
      <p:sp>
        <p:nvSpPr>
          <p:cNvPr id="19" name="Text Box 24"/>
          <p:cNvSpPr txBox="1">
            <a:spLocks noChangeArrowheads="1"/>
          </p:cNvSpPr>
          <p:nvPr/>
        </p:nvSpPr>
        <p:spPr bwMode="auto">
          <a:xfrm>
            <a:off x="6246812" y="3733796"/>
            <a:ext cx="640080" cy="476252"/>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P*</a:t>
            </a:r>
          </a:p>
        </p:txBody>
      </p:sp>
      <p:sp>
        <p:nvSpPr>
          <p:cNvPr id="20" name="Line 28"/>
          <p:cNvSpPr>
            <a:spLocks noChangeShapeType="1"/>
          </p:cNvSpPr>
          <p:nvPr/>
        </p:nvSpPr>
        <p:spPr bwMode="auto">
          <a:xfrm>
            <a:off x="6780212" y="3200400"/>
            <a:ext cx="0" cy="822960"/>
          </a:xfrm>
          <a:prstGeom prst="line">
            <a:avLst/>
          </a:prstGeom>
          <a:noFill/>
          <a:ln w="9525">
            <a:solidFill>
              <a:srgbClr val="FF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1" name="Line 29"/>
          <p:cNvSpPr>
            <a:spLocks noChangeShapeType="1"/>
          </p:cNvSpPr>
          <p:nvPr/>
        </p:nvSpPr>
        <p:spPr bwMode="auto">
          <a:xfrm flipV="1">
            <a:off x="6780212" y="4210048"/>
            <a:ext cx="0" cy="822960"/>
          </a:xfrm>
          <a:prstGeom prst="line">
            <a:avLst/>
          </a:prstGeom>
          <a:noFill/>
          <a:ln w="9525">
            <a:solidFill>
              <a:srgbClr val="FF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3" name="TextBox 22"/>
          <p:cNvSpPr txBox="1"/>
          <p:nvPr/>
        </p:nvSpPr>
        <p:spPr>
          <a:xfrm>
            <a:off x="7992785" y="5518962"/>
            <a:ext cx="1462324" cy="554000"/>
          </a:xfrm>
          <a:prstGeom prst="rect">
            <a:avLst/>
          </a:prstGeom>
          <a:noFill/>
        </p:spPr>
        <p:txBody>
          <a:bodyPr wrap="none" rtlCol="0">
            <a:spAutoFit/>
          </a:bodyPr>
          <a:lstStyle/>
          <a:p>
            <a:r>
              <a:rPr lang="vi-VN" dirty="0" smtClean="0">
                <a:latin typeface="Times New Roman" pitchFamily="18" charset="0"/>
                <a:cs typeface="Times New Roman" pitchFamily="18" charset="0"/>
              </a:rPr>
              <a:t>Q</a:t>
            </a:r>
            <a:r>
              <a:rPr lang="vi-VN" baseline="-25000" dirty="0" smtClean="0">
                <a:latin typeface="Times New Roman" pitchFamily="18" charset="0"/>
                <a:cs typeface="Times New Roman" pitchFamily="18" charset="0"/>
              </a:rPr>
              <a:t>S</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Q</a:t>
            </a:r>
            <a:r>
              <a:rPr lang="vi-VN" baseline="-25000"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sp>
        <p:nvSpPr>
          <p:cNvPr id="24" name="TextBox 23"/>
          <p:cNvSpPr txBox="1"/>
          <p:nvPr/>
        </p:nvSpPr>
        <p:spPr>
          <a:xfrm>
            <a:off x="10910570" y="5480053"/>
            <a:ext cx="488981" cy="554000"/>
          </a:xfrm>
          <a:prstGeom prst="rect">
            <a:avLst/>
          </a:prstGeom>
          <a:noFill/>
        </p:spPr>
        <p:txBody>
          <a:bodyPr wrap="none" rtlCol="0">
            <a:spAutoFit/>
          </a:bodyPr>
          <a:lstStyle/>
          <a:p>
            <a:r>
              <a:rPr lang="vi-VN" dirty="0" smtClean="0">
                <a:latin typeface="Times New Roman" pitchFamily="18" charset="0"/>
                <a:cs typeface="Times New Roman" pitchFamily="18" charset="0"/>
              </a:rPr>
              <a:t>Q</a:t>
            </a:r>
            <a:endParaRPr lang="en-US" dirty="0">
              <a:latin typeface="Times New Roman" pitchFamily="18" charset="0"/>
              <a:cs typeface="Times New Roman" pitchFamily="18" charset="0"/>
            </a:endParaRPr>
          </a:p>
        </p:txBody>
      </p:sp>
      <p:sp>
        <p:nvSpPr>
          <p:cNvPr id="25" name="TextBox 24"/>
          <p:cNvSpPr txBox="1"/>
          <p:nvPr/>
        </p:nvSpPr>
        <p:spPr>
          <a:xfrm>
            <a:off x="684212" y="2057400"/>
            <a:ext cx="5334000" cy="3242041"/>
          </a:xfrm>
          <a:prstGeom prst="rect">
            <a:avLst/>
          </a:prstGeom>
          <a:noFill/>
        </p:spPr>
        <p:txBody>
          <a:bodyPr wrap="square" rtlCol="0">
            <a:spAutoFit/>
          </a:bodyPr>
          <a:lstStyle/>
          <a:p>
            <a:pPr>
              <a:lnSpc>
                <a:spcPct val="150000"/>
              </a:lnSpc>
              <a:defRPr/>
            </a:pPr>
            <a:r>
              <a:rPr lang="en-US" sz="2800" b="1" i="1" dirty="0" err="1" smtClean="0">
                <a:latin typeface="Times New Roman" panose="02020603050405020304" pitchFamily="18" charset="0"/>
                <a:cs typeface="Times New Roman" panose="02020603050405020304" pitchFamily="18" charset="0"/>
              </a:rPr>
              <a:t>Nhận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xét</a:t>
            </a:r>
            <a:r>
              <a:rPr lang="en-US" sz="2800" dirty="0" smtClean="0">
                <a:latin typeface="Times New Roman" panose="02020603050405020304" pitchFamily="18" charset="0"/>
                <a:cs typeface="Times New Roman" panose="02020603050405020304" pitchFamily="18" charset="0"/>
              </a:rPr>
              <a:t> </a:t>
            </a:r>
          </a:p>
          <a:p>
            <a:pPr>
              <a:lnSpc>
                <a:spcPct val="150000"/>
              </a:lnSpc>
              <a:defRPr/>
            </a:pPr>
            <a:r>
              <a:rPr lang="vi-VN" sz="2800" dirty="0" smtClean="0">
                <a:latin typeface="Times New Roman" panose="02020603050405020304" pitchFamily="18" charset="0"/>
                <a:cs typeface="Times New Roman" panose="02020603050405020304" pitchFamily="18" charset="0"/>
              </a:rPr>
              <a:t>+ P = P*</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thì thị trường cân bằng</a:t>
            </a:r>
          </a:p>
          <a:p>
            <a:pPr>
              <a:lnSpc>
                <a:spcPct val="150000"/>
              </a:lnSpc>
              <a:defRPr/>
            </a:pPr>
            <a:r>
              <a:rPr lang="vi-VN" sz="2800" dirty="0" smtClean="0">
                <a:latin typeface="Times New Roman" panose="02020603050405020304" pitchFamily="18" charset="0"/>
                <a:cs typeface="Times New Roman" panose="02020603050405020304" pitchFamily="18" charset="0"/>
              </a:rPr>
              <a:t>+ P &gt; P*</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dư cung   Q</a:t>
            </a:r>
            <a:r>
              <a:rPr lang="vi-VN" sz="2800" baseline="-25000" dirty="0" smtClean="0">
                <a:latin typeface="Times New Roman" panose="02020603050405020304" pitchFamily="18" charset="0"/>
                <a:cs typeface="Times New Roman" panose="02020603050405020304" pitchFamily="18" charset="0"/>
              </a:rPr>
              <a:t>S</a:t>
            </a:r>
            <a:r>
              <a:rPr lang="vi-VN" sz="2800" dirty="0" smtClean="0">
                <a:latin typeface="Times New Roman" panose="02020603050405020304" pitchFamily="18" charset="0"/>
                <a:cs typeface="Times New Roman" panose="02020603050405020304" pitchFamily="18" charset="0"/>
              </a:rPr>
              <a:t> &gt; Q</a:t>
            </a:r>
            <a:r>
              <a:rPr lang="vi-VN" sz="2800" baseline="-25000" dirty="0" smtClean="0">
                <a:latin typeface="Times New Roman" panose="02020603050405020304" pitchFamily="18" charset="0"/>
                <a:cs typeface="Times New Roman" panose="02020603050405020304" pitchFamily="18" charset="0"/>
              </a:rPr>
              <a:t>D</a:t>
            </a:r>
            <a:endParaRPr lang="vi-VN" sz="2800" dirty="0" smtClean="0">
              <a:latin typeface="Times New Roman" panose="02020603050405020304" pitchFamily="18" charset="0"/>
              <a:cs typeface="Times New Roman" panose="02020603050405020304" pitchFamily="18" charset="0"/>
            </a:endParaRPr>
          </a:p>
          <a:p>
            <a:pPr>
              <a:lnSpc>
                <a:spcPct val="150000"/>
              </a:lnSpc>
              <a:defRPr/>
            </a:pPr>
            <a:r>
              <a:rPr lang="vi-VN" sz="2800" dirty="0" smtClean="0">
                <a:latin typeface="Times New Roman" panose="02020603050405020304" pitchFamily="18" charset="0"/>
                <a:cs typeface="Times New Roman" panose="02020603050405020304" pitchFamily="18" charset="0"/>
              </a:rPr>
              <a:t>+ P &lt; P*</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dư cầu     Q</a:t>
            </a:r>
            <a:r>
              <a:rPr lang="vi-VN" sz="2800" baseline="-25000" dirty="0" smtClean="0">
                <a:latin typeface="Times New Roman" panose="02020603050405020304" pitchFamily="18" charset="0"/>
                <a:cs typeface="Times New Roman" panose="02020603050405020304" pitchFamily="18" charset="0"/>
              </a:rPr>
              <a:t>S</a:t>
            </a:r>
            <a:r>
              <a:rPr lang="vi-VN" sz="2800" dirty="0" smtClean="0">
                <a:latin typeface="Times New Roman" panose="02020603050405020304" pitchFamily="18" charset="0"/>
                <a:cs typeface="Times New Roman" panose="02020603050405020304" pitchFamily="18" charset="0"/>
              </a:rPr>
              <a:t> &lt; Q</a:t>
            </a:r>
            <a:r>
              <a:rPr lang="vi-VN" sz="2800" baseline="-25000"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a:t>
            </a:r>
          </a:p>
          <a:p>
            <a:pPr>
              <a:lnSpc>
                <a:spcPct val="150000"/>
              </a:lnSpc>
            </a:pPr>
            <a:endParaRPr lang="en-US" sz="2800" dirty="0"/>
          </a:p>
        </p:txBody>
      </p:sp>
      <p:cxnSp>
        <p:nvCxnSpPr>
          <p:cNvPr id="27" name="Straight Arrow Connector 26"/>
          <p:cNvCxnSpPr/>
          <p:nvPr/>
        </p:nvCxnSpPr>
        <p:spPr>
          <a:xfrm flipV="1">
            <a:off x="6683580" y="1861362"/>
            <a:ext cx="0" cy="36576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702424" y="5507220"/>
            <a:ext cx="420814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611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up)">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up)">
                                      <p:cBhvr>
                                        <p:cTn id="74" dur="500"/>
                                        <p:tgtEl>
                                          <p:spTgt spid="2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up)">
                                      <p:cBhvr>
                                        <p:cTn id="77" dur="500"/>
                                        <p:tgtEl>
                                          <p:spTgt spid="1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up)">
                                      <p:cBhvr>
                                        <p:cTn id="80" dur="500"/>
                                        <p:tgtEl>
                                          <p:spTgt spid="14"/>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up)">
                                      <p:cBhvr>
                                        <p:cTn id="83" dur="500"/>
                                        <p:tgtEl>
                                          <p:spTgt spid="15"/>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up)">
                                      <p:cBhvr>
                                        <p:cTn id="86" dur="500"/>
                                        <p:tgtEl>
                                          <p:spTgt spid="12"/>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up)">
                                      <p:cBhvr>
                                        <p:cTn id="89" dur="500"/>
                                        <p:tgtEl>
                                          <p:spTgt spid="11"/>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up)">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25">
                                            <p:txEl>
                                              <p:pRg st="0" end="0"/>
                                            </p:txEl>
                                          </p:spTgt>
                                        </p:tgtEl>
                                        <p:attrNameLst>
                                          <p:attrName>style.visibility</p:attrName>
                                        </p:attrNameLst>
                                      </p:cBhvr>
                                      <p:to>
                                        <p:strVal val="visible"/>
                                      </p:to>
                                    </p:set>
                                    <p:animEffect transition="in" filter="wipe(up)">
                                      <p:cBhvr>
                                        <p:cTn id="97" dur="500"/>
                                        <p:tgtEl>
                                          <p:spTgt spid="25">
                                            <p:txEl>
                                              <p:pRg st="0" end="0"/>
                                            </p:txEl>
                                          </p:spTgt>
                                        </p:tgtEl>
                                      </p:cBhvr>
                                    </p:animEffect>
                                  </p:childTnLst>
                                </p:cTn>
                              </p:par>
                              <p:par>
                                <p:cTn id="98" presetID="22" presetClass="entr" presetSubtype="1" fill="hold" nodeType="withEffect">
                                  <p:stCondLst>
                                    <p:cond delay="0"/>
                                  </p:stCondLst>
                                  <p:childTnLst>
                                    <p:set>
                                      <p:cBhvr>
                                        <p:cTn id="99" dur="1" fill="hold">
                                          <p:stCondLst>
                                            <p:cond delay="0"/>
                                          </p:stCondLst>
                                        </p:cTn>
                                        <p:tgtEl>
                                          <p:spTgt spid="25">
                                            <p:txEl>
                                              <p:pRg st="1" end="1"/>
                                            </p:txEl>
                                          </p:spTgt>
                                        </p:tgtEl>
                                        <p:attrNameLst>
                                          <p:attrName>style.visibility</p:attrName>
                                        </p:attrNameLst>
                                      </p:cBhvr>
                                      <p:to>
                                        <p:strVal val="visible"/>
                                      </p:to>
                                    </p:set>
                                    <p:animEffect transition="in" filter="wipe(up)">
                                      <p:cBhvr>
                                        <p:cTn id="100" dur="500"/>
                                        <p:tgtEl>
                                          <p:spTgt spid="25">
                                            <p:txEl>
                                              <p:pRg st="1" end="1"/>
                                            </p:txEl>
                                          </p:spTgt>
                                        </p:tgtEl>
                                      </p:cBhvr>
                                    </p:animEffect>
                                  </p:childTnLst>
                                </p:cTn>
                              </p:par>
                              <p:par>
                                <p:cTn id="101" presetID="22" presetClass="entr" presetSubtype="1" fill="hold" nodeType="withEffect">
                                  <p:stCondLst>
                                    <p:cond delay="0"/>
                                  </p:stCondLst>
                                  <p:childTnLst>
                                    <p:set>
                                      <p:cBhvr>
                                        <p:cTn id="102" dur="1" fill="hold">
                                          <p:stCondLst>
                                            <p:cond delay="0"/>
                                          </p:stCondLst>
                                        </p:cTn>
                                        <p:tgtEl>
                                          <p:spTgt spid="25">
                                            <p:txEl>
                                              <p:pRg st="2" end="2"/>
                                            </p:txEl>
                                          </p:spTgt>
                                        </p:tgtEl>
                                        <p:attrNameLst>
                                          <p:attrName>style.visibility</p:attrName>
                                        </p:attrNameLst>
                                      </p:cBhvr>
                                      <p:to>
                                        <p:strVal val="visible"/>
                                      </p:to>
                                    </p:set>
                                    <p:animEffect transition="in" filter="wipe(up)">
                                      <p:cBhvr>
                                        <p:cTn id="103" dur="500"/>
                                        <p:tgtEl>
                                          <p:spTgt spid="25">
                                            <p:txEl>
                                              <p:pRg st="2" end="2"/>
                                            </p:txEl>
                                          </p:spTgt>
                                        </p:tgtEl>
                                      </p:cBhvr>
                                    </p:animEffect>
                                  </p:childTnLst>
                                </p:cTn>
                              </p:par>
                              <p:par>
                                <p:cTn id="104" presetID="22" presetClass="entr" presetSubtype="1" fill="hold" nodeType="withEffect">
                                  <p:stCondLst>
                                    <p:cond delay="0"/>
                                  </p:stCondLst>
                                  <p:childTnLst>
                                    <p:set>
                                      <p:cBhvr>
                                        <p:cTn id="105" dur="1" fill="hold">
                                          <p:stCondLst>
                                            <p:cond delay="0"/>
                                          </p:stCondLst>
                                        </p:cTn>
                                        <p:tgtEl>
                                          <p:spTgt spid="25">
                                            <p:txEl>
                                              <p:pRg st="3" end="3"/>
                                            </p:txEl>
                                          </p:spTgt>
                                        </p:tgtEl>
                                        <p:attrNameLst>
                                          <p:attrName>style.visibility</p:attrName>
                                        </p:attrNameLst>
                                      </p:cBhvr>
                                      <p:to>
                                        <p:strVal val="visible"/>
                                      </p:to>
                                    </p:set>
                                    <p:animEffect transition="in" filter="wipe(up)">
                                      <p:cBhvr>
                                        <p:cTn id="106"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P spid="21" grpId="0" animBg="1"/>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normAutofit/>
          </a:bodyPr>
          <a:lstStyle/>
          <a:p>
            <a:pPr algn="ctr"/>
            <a:r>
              <a:rPr lang="vi-VN" sz="3200" b="1" dirty="0" smtClean="0">
                <a:latin typeface="Times New Roman" pitchFamily="18" charset="0"/>
                <a:cs typeface="Times New Roman" pitchFamily="18" charset="0"/>
              </a:rPr>
              <a:t>4. PHÂN TÍCH CUNG CẦU</a:t>
            </a:r>
            <a:endParaRPr lang="en-US" sz="3200" dirty="0"/>
          </a:p>
        </p:txBody>
      </p:sp>
      <p:sp>
        <p:nvSpPr>
          <p:cNvPr id="3" name="Content Placeholder 2"/>
          <p:cNvSpPr>
            <a:spLocks noGrp="1"/>
          </p:cNvSpPr>
          <p:nvPr>
            <p:ph idx="1"/>
          </p:nvPr>
        </p:nvSpPr>
        <p:spPr>
          <a:xfrm>
            <a:off x="1015735" y="1008062"/>
            <a:ext cx="10157354" cy="3581400"/>
          </a:xfrm>
        </p:spPr>
        <p:txBody>
          <a:bodyPr>
            <a:normAutofit/>
          </a:bodyPr>
          <a:lstStyle/>
          <a:p>
            <a:pPr>
              <a:buNone/>
            </a:pPr>
            <a:r>
              <a:rPr lang="vi-VN" sz="2800" b="1" dirty="0" smtClean="0">
                <a:latin typeface="Times New Roman" panose="02020603050405020304" pitchFamily="18" charset="0"/>
                <a:cs typeface="Times New Roman" panose="02020603050405020304" pitchFamily="18" charset="0"/>
              </a:rPr>
              <a:t>4.3. Cân bằng cung cầu</a:t>
            </a:r>
          </a:p>
          <a:p>
            <a:pPr>
              <a:buNone/>
            </a:pPr>
            <a:endParaRPr lang="en-US" sz="2800" b="1" dirty="0">
              <a:latin typeface="Times New Roman" panose="02020603050405020304" pitchFamily="18" charset="0"/>
              <a:cs typeface="Times New Roman" panose="02020603050405020304" pitchFamily="18" charset="0"/>
            </a:endParaRPr>
          </a:p>
        </p:txBody>
      </p:sp>
      <p:sp>
        <p:nvSpPr>
          <p:cNvPr id="5" name="Line 7"/>
          <p:cNvSpPr>
            <a:spLocks noChangeShapeType="1"/>
          </p:cNvSpPr>
          <p:nvPr/>
        </p:nvSpPr>
        <p:spPr bwMode="auto">
          <a:xfrm>
            <a:off x="2589212" y="4246562"/>
            <a:ext cx="3124200" cy="0"/>
          </a:xfrm>
          <a:prstGeom prst="line">
            <a:avLst/>
          </a:prstGeom>
          <a:noFill/>
          <a:ln w="28575">
            <a:solidFill>
              <a:schemeClr val="tx1"/>
            </a:solidFill>
            <a:round/>
            <a:headEnd/>
            <a:tailEnd/>
          </a:ln>
          <a:effectLst/>
        </p:spPr>
        <p:txBody>
          <a:bodyPr/>
          <a:lstStyle/>
          <a:p>
            <a:endParaRPr lang="en-US" sz="2000">
              <a:latin typeface="Times New Roman" pitchFamily="18" charset="0"/>
              <a:cs typeface="Times New Roman" pitchFamily="18" charset="0"/>
            </a:endParaRPr>
          </a:p>
        </p:txBody>
      </p:sp>
      <p:sp>
        <p:nvSpPr>
          <p:cNvPr id="6" name="Line 8"/>
          <p:cNvSpPr>
            <a:spLocks noChangeShapeType="1"/>
          </p:cNvSpPr>
          <p:nvPr/>
        </p:nvSpPr>
        <p:spPr bwMode="auto">
          <a:xfrm>
            <a:off x="3579812" y="2265362"/>
            <a:ext cx="1447800" cy="1447800"/>
          </a:xfrm>
          <a:prstGeom prst="line">
            <a:avLst/>
          </a:prstGeom>
          <a:noFill/>
          <a:ln w="28575">
            <a:solidFill>
              <a:schemeClr val="tx1"/>
            </a:solidFill>
            <a:round/>
            <a:headEnd/>
            <a:tailEnd/>
          </a:ln>
          <a:effectLst/>
        </p:spPr>
        <p:txBody>
          <a:bodyPr/>
          <a:lstStyle/>
          <a:p>
            <a:endParaRPr lang="en-US" sz="2000">
              <a:latin typeface="Times New Roman" pitchFamily="18" charset="0"/>
              <a:cs typeface="Times New Roman" pitchFamily="18" charset="0"/>
            </a:endParaRPr>
          </a:p>
        </p:txBody>
      </p:sp>
      <p:sp>
        <p:nvSpPr>
          <p:cNvPr id="7" name="Line 9"/>
          <p:cNvSpPr>
            <a:spLocks noChangeShapeType="1"/>
          </p:cNvSpPr>
          <p:nvPr/>
        </p:nvSpPr>
        <p:spPr bwMode="auto">
          <a:xfrm flipV="1">
            <a:off x="3351212" y="2112962"/>
            <a:ext cx="1600200" cy="1295400"/>
          </a:xfrm>
          <a:prstGeom prst="line">
            <a:avLst/>
          </a:prstGeom>
          <a:noFill/>
          <a:ln w="28575">
            <a:solidFill>
              <a:srgbClr val="FF0000"/>
            </a:solidFill>
            <a:round/>
            <a:headEnd/>
            <a:tailEnd/>
          </a:ln>
          <a:effectLst/>
        </p:spPr>
        <p:txBody>
          <a:bodyPr/>
          <a:lstStyle/>
          <a:p>
            <a:endParaRPr lang="en-US" sz="2000">
              <a:latin typeface="Times New Roman" pitchFamily="18" charset="0"/>
              <a:cs typeface="Times New Roman" pitchFamily="18" charset="0"/>
            </a:endParaRPr>
          </a:p>
        </p:txBody>
      </p:sp>
      <p:sp>
        <p:nvSpPr>
          <p:cNvPr id="8" name="Line 10"/>
          <p:cNvSpPr>
            <a:spLocks noChangeShapeType="1"/>
          </p:cNvSpPr>
          <p:nvPr/>
        </p:nvSpPr>
        <p:spPr bwMode="auto">
          <a:xfrm flipV="1">
            <a:off x="3808412" y="2570162"/>
            <a:ext cx="1600200" cy="1295400"/>
          </a:xfrm>
          <a:prstGeom prst="line">
            <a:avLst/>
          </a:prstGeom>
          <a:noFill/>
          <a:ln w="28575">
            <a:solidFill>
              <a:schemeClr val="tx1"/>
            </a:solidFill>
            <a:round/>
            <a:headEnd/>
            <a:tailEnd/>
          </a:ln>
          <a:effectLst/>
        </p:spPr>
        <p:txBody>
          <a:bodyPr/>
          <a:lstStyle/>
          <a:p>
            <a:endParaRPr lang="en-US" sz="2000">
              <a:latin typeface="Times New Roman" pitchFamily="18" charset="0"/>
              <a:cs typeface="Times New Roman" pitchFamily="18" charset="0"/>
            </a:endParaRPr>
          </a:p>
        </p:txBody>
      </p:sp>
      <p:sp>
        <p:nvSpPr>
          <p:cNvPr id="9" name="Text Box 11"/>
          <p:cNvSpPr txBox="1">
            <a:spLocks noChangeArrowheads="1"/>
          </p:cNvSpPr>
          <p:nvPr/>
        </p:nvSpPr>
        <p:spPr bwMode="auto">
          <a:xfrm>
            <a:off x="2208212" y="1655762"/>
            <a:ext cx="4572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P</a:t>
            </a:r>
          </a:p>
        </p:txBody>
      </p:sp>
      <p:sp>
        <p:nvSpPr>
          <p:cNvPr id="10" name="Line 12"/>
          <p:cNvSpPr>
            <a:spLocks noChangeShapeType="1"/>
          </p:cNvSpPr>
          <p:nvPr/>
        </p:nvSpPr>
        <p:spPr bwMode="auto">
          <a:xfrm>
            <a:off x="2513012" y="2798762"/>
            <a:ext cx="1524000" cy="0"/>
          </a:xfrm>
          <a:prstGeom prst="line">
            <a:avLst/>
          </a:prstGeom>
          <a:noFill/>
          <a:ln w="9525">
            <a:solidFill>
              <a:schemeClr val="tx1"/>
            </a:solidFill>
            <a:prstDash val="dash"/>
            <a:round/>
            <a:headEnd/>
            <a:tailEnd/>
          </a:ln>
          <a:effectLst/>
        </p:spPr>
        <p:txBody>
          <a:bodyPr/>
          <a:lstStyle/>
          <a:p>
            <a:endParaRPr lang="en-US" sz="2000">
              <a:latin typeface="Times New Roman" pitchFamily="18" charset="0"/>
              <a:cs typeface="Times New Roman" pitchFamily="18" charset="0"/>
            </a:endParaRPr>
          </a:p>
        </p:txBody>
      </p:sp>
      <p:sp>
        <p:nvSpPr>
          <p:cNvPr id="11" name="Line 13"/>
          <p:cNvSpPr>
            <a:spLocks noChangeShapeType="1"/>
          </p:cNvSpPr>
          <p:nvPr/>
        </p:nvSpPr>
        <p:spPr bwMode="auto">
          <a:xfrm flipV="1">
            <a:off x="2589212" y="3255962"/>
            <a:ext cx="1905000" cy="0"/>
          </a:xfrm>
          <a:prstGeom prst="line">
            <a:avLst/>
          </a:prstGeom>
          <a:noFill/>
          <a:ln w="9525">
            <a:solidFill>
              <a:schemeClr val="tx1"/>
            </a:solidFill>
            <a:prstDash val="dash"/>
            <a:round/>
            <a:headEnd/>
            <a:tailEnd/>
          </a:ln>
          <a:effectLst/>
        </p:spPr>
        <p:txBody>
          <a:bodyPr/>
          <a:lstStyle/>
          <a:p>
            <a:endParaRPr lang="en-US" sz="2000">
              <a:latin typeface="Times New Roman" pitchFamily="18" charset="0"/>
              <a:cs typeface="Times New Roman" pitchFamily="18" charset="0"/>
            </a:endParaRPr>
          </a:p>
        </p:txBody>
      </p:sp>
      <p:sp>
        <p:nvSpPr>
          <p:cNvPr id="12" name="Line 14"/>
          <p:cNvSpPr>
            <a:spLocks noChangeShapeType="1"/>
          </p:cNvSpPr>
          <p:nvPr/>
        </p:nvSpPr>
        <p:spPr bwMode="auto">
          <a:xfrm>
            <a:off x="4113212" y="2798762"/>
            <a:ext cx="0" cy="1447800"/>
          </a:xfrm>
          <a:prstGeom prst="line">
            <a:avLst/>
          </a:prstGeom>
          <a:noFill/>
          <a:ln w="9525">
            <a:solidFill>
              <a:schemeClr val="tx1"/>
            </a:solidFill>
            <a:prstDash val="dash"/>
            <a:round/>
            <a:headEnd/>
            <a:tailEnd/>
          </a:ln>
          <a:effectLst/>
        </p:spPr>
        <p:txBody>
          <a:bodyPr/>
          <a:lstStyle/>
          <a:p>
            <a:endParaRPr lang="en-US" sz="2000">
              <a:latin typeface="Times New Roman" pitchFamily="18" charset="0"/>
              <a:cs typeface="Times New Roman" pitchFamily="18" charset="0"/>
            </a:endParaRPr>
          </a:p>
        </p:txBody>
      </p:sp>
      <p:sp>
        <p:nvSpPr>
          <p:cNvPr id="13" name="Line 15"/>
          <p:cNvSpPr>
            <a:spLocks noChangeShapeType="1"/>
          </p:cNvSpPr>
          <p:nvPr/>
        </p:nvSpPr>
        <p:spPr bwMode="auto">
          <a:xfrm>
            <a:off x="4570412" y="3255962"/>
            <a:ext cx="0" cy="990600"/>
          </a:xfrm>
          <a:prstGeom prst="line">
            <a:avLst/>
          </a:prstGeom>
          <a:noFill/>
          <a:ln w="9525">
            <a:solidFill>
              <a:schemeClr val="tx1"/>
            </a:solidFill>
            <a:prstDash val="dash"/>
            <a:round/>
            <a:headEnd/>
            <a:tailEnd/>
          </a:ln>
          <a:effectLst/>
        </p:spPr>
        <p:txBody>
          <a:bodyPr/>
          <a:lstStyle/>
          <a:p>
            <a:endParaRPr lang="en-US" sz="2000">
              <a:latin typeface="Times New Roman" pitchFamily="18" charset="0"/>
              <a:cs typeface="Times New Roman" pitchFamily="18" charset="0"/>
            </a:endParaRPr>
          </a:p>
        </p:txBody>
      </p:sp>
      <p:sp>
        <p:nvSpPr>
          <p:cNvPr id="14" name="Text Box 16"/>
          <p:cNvSpPr txBox="1">
            <a:spLocks noChangeArrowheads="1"/>
          </p:cNvSpPr>
          <p:nvPr/>
        </p:nvSpPr>
        <p:spPr bwMode="auto">
          <a:xfrm>
            <a:off x="3884612" y="4246562"/>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Q</a:t>
            </a:r>
            <a:r>
              <a:rPr lang="en-US" altLang="en-US" sz="2000" baseline="-25000">
                <a:latin typeface="Times New Roman" pitchFamily="18" charset="0"/>
                <a:cs typeface="Times New Roman" pitchFamily="18" charset="0"/>
              </a:rPr>
              <a:t>2 </a:t>
            </a:r>
            <a:endParaRPr lang="en-US" altLang="en-US" sz="2000">
              <a:latin typeface="Times New Roman" pitchFamily="18" charset="0"/>
              <a:cs typeface="Times New Roman" pitchFamily="18" charset="0"/>
            </a:endParaRPr>
          </a:p>
        </p:txBody>
      </p:sp>
      <p:sp>
        <p:nvSpPr>
          <p:cNvPr id="15" name="Text Box 17"/>
          <p:cNvSpPr txBox="1">
            <a:spLocks noChangeArrowheads="1"/>
          </p:cNvSpPr>
          <p:nvPr/>
        </p:nvSpPr>
        <p:spPr bwMode="auto">
          <a:xfrm>
            <a:off x="4646612" y="3041650"/>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E</a:t>
            </a:r>
            <a:r>
              <a:rPr lang="en-US" altLang="en-US" sz="2000" baseline="-25000">
                <a:latin typeface="Times New Roman" pitchFamily="18" charset="0"/>
                <a:cs typeface="Times New Roman" pitchFamily="18" charset="0"/>
              </a:rPr>
              <a:t>1</a:t>
            </a:r>
            <a:endParaRPr lang="en-US" altLang="en-US" sz="2000">
              <a:latin typeface="Times New Roman" pitchFamily="18" charset="0"/>
              <a:cs typeface="Times New Roman" pitchFamily="18" charset="0"/>
            </a:endParaRPr>
          </a:p>
        </p:txBody>
      </p:sp>
      <p:sp>
        <p:nvSpPr>
          <p:cNvPr id="16" name="Text Box 18"/>
          <p:cNvSpPr txBox="1">
            <a:spLocks noChangeArrowheads="1"/>
          </p:cNvSpPr>
          <p:nvPr/>
        </p:nvSpPr>
        <p:spPr bwMode="auto">
          <a:xfrm>
            <a:off x="4189412" y="2584450"/>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E</a:t>
            </a:r>
            <a:r>
              <a:rPr lang="en-US" altLang="en-US" sz="2000" baseline="-25000">
                <a:latin typeface="Times New Roman" pitchFamily="18" charset="0"/>
                <a:cs typeface="Times New Roman" pitchFamily="18" charset="0"/>
              </a:rPr>
              <a:t>2</a:t>
            </a:r>
            <a:endParaRPr lang="en-US" altLang="en-US" sz="2000">
              <a:latin typeface="Times New Roman" pitchFamily="18" charset="0"/>
              <a:cs typeface="Times New Roman" pitchFamily="18" charset="0"/>
            </a:endParaRPr>
          </a:p>
        </p:txBody>
      </p:sp>
      <p:sp>
        <p:nvSpPr>
          <p:cNvPr id="17" name="Line 19"/>
          <p:cNvSpPr>
            <a:spLocks noChangeShapeType="1"/>
          </p:cNvSpPr>
          <p:nvPr/>
        </p:nvSpPr>
        <p:spPr bwMode="auto">
          <a:xfrm flipH="1" flipV="1">
            <a:off x="4570412" y="2570162"/>
            <a:ext cx="304800" cy="304800"/>
          </a:xfrm>
          <a:prstGeom prst="line">
            <a:avLst/>
          </a:prstGeom>
          <a:noFill/>
          <a:ln w="9525">
            <a:solidFill>
              <a:srgbClr val="FF0000"/>
            </a:solidFill>
            <a:round/>
            <a:headEnd/>
            <a:tailEnd type="triangle" w="med" len="med"/>
          </a:ln>
          <a:effectLst/>
        </p:spPr>
        <p:txBody>
          <a:bodyPr/>
          <a:lstStyle/>
          <a:p>
            <a:endParaRPr lang="en-US" sz="2000">
              <a:latin typeface="Times New Roman" pitchFamily="18" charset="0"/>
              <a:cs typeface="Times New Roman" pitchFamily="18" charset="0"/>
            </a:endParaRPr>
          </a:p>
        </p:txBody>
      </p:sp>
      <p:sp>
        <p:nvSpPr>
          <p:cNvPr id="19" name="Line 22"/>
          <p:cNvSpPr>
            <a:spLocks noChangeShapeType="1"/>
          </p:cNvSpPr>
          <p:nvPr/>
        </p:nvSpPr>
        <p:spPr bwMode="auto">
          <a:xfrm>
            <a:off x="6780212" y="4246562"/>
            <a:ext cx="3276600" cy="0"/>
          </a:xfrm>
          <a:prstGeom prst="line">
            <a:avLst/>
          </a:prstGeom>
          <a:noFill/>
          <a:ln w="28575">
            <a:solidFill>
              <a:schemeClr val="tx1"/>
            </a:solidFill>
            <a:round/>
            <a:headEnd/>
            <a:tailEnd/>
          </a:ln>
          <a:effectLst/>
        </p:spPr>
        <p:txBody>
          <a:bodyPr/>
          <a:lstStyle/>
          <a:p>
            <a:endParaRPr lang="en-US" sz="2000">
              <a:latin typeface="Times New Roman" pitchFamily="18" charset="0"/>
              <a:cs typeface="Times New Roman" pitchFamily="18" charset="0"/>
            </a:endParaRPr>
          </a:p>
        </p:txBody>
      </p:sp>
      <p:sp>
        <p:nvSpPr>
          <p:cNvPr id="20" name="Line 23"/>
          <p:cNvSpPr>
            <a:spLocks noChangeShapeType="1"/>
          </p:cNvSpPr>
          <p:nvPr/>
        </p:nvSpPr>
        <p:spPr bwMode="auto">
          <a:xfrm flipV="1">
            <a:off x="7694612" y="2189162"/>
            <a:ext cx="1676400" cy="1447800"/>
          </a:xfrm>
          <a:prstGeom prst="line">
            <a:avLst/>
          </a:prstGeom>
          <a:noFill/>
          <a:ln w="28575">
            <a:solidFill>
              <a:schemeClr val="tx1"/>
            </a:solidFill>
            <a:round/>
            <a:headEnd/>
            <a:tailEnd/>
          </a:ln>
          <a:effectLst/>
        </p:spPr>
        <p:txBody>
          <a:bodyPr/>
          <a:lstStyle/>
          <a:p>
            <a:endParaRPr lang="en-US" sz="2000">
              <a:latin typeface="Times New Roman" pitchFamily="18" charset="0"/>
              <a:cs typeface="Times New Roman" pitchFamily="18" charset="0"/>
            </a:endParaRPr>
          </a:p>
        </p:txBody>
      </p:sp>
      <p:sp>
        <p:nvSpPr>
          <p:cNvPr id="21" name="Line 24"/>
          <p:cNvSpPr>
            <a:spLocks noChangeShapeType="1"/>
          </p:cNvSpPr>
          <p:nvPr/>
        </p:nvSpPr>
        <p:spPr bwMode="auto">
          <a:xfrm>
            <a:off x="7389812" y="2493962"/>
            <a:ext cx="1828800" cy="1295400"/>
          </a:xfrm>
          <a:prstGeom prst="line">
            <a:avLst/>
          </a:prstGeom>
          <a:noFill/>
          <a:ln w="28575">
            <a:solidFill>
              <a:schemeClr val="tx1"/>
            </a:solidFill>
            <a:round/>
            <a:headEnd/>
            <a:tailEnd/>
          </a:ln>
          <a:effectLst/>
        </p:spPr>
        <p:txBody>
          <a:bodyPr/>
          <a:lstStyle/>
          <a:p>
            <a:endParaRPr lang="en-US" sz="2000">
              <a:latin typeface="Times New Roman" pitchFamily="18" charset="0"/>
              <a:cs typeface="Times New Roman" pitchFamily="18" charset="0"/>
            </a:endParaRPr>
          </a:p>
        </p:txBody>
      </p:sp>
      <p:sp>
        <p:nvSpPr>
          <p:cNvPr id="22" name="Line 25"/>
          <p:cNvSpPr>
            <a:spLocks noChangeShapeType="1"/>
          </p:cNvSpPr>
          <p:nvPr/>
        </p:nvSpPr>
        <p:spPr bwMode="auto">
          <a:xfrm>
            <a:off x="7923212" y="1960562"/>
            <a:ext cx="1676400" cy="1295400"/>
          </a:xfrm>
          <a:prstGeom prst="line">
            <a:avLst/>
          </a:prstGeom>
          <a:noFill/>
          <a:ln w="28575">
            <a:solidFill>
              <a:srgbClr val="FF0000"/>
            </a:solidFill>
            <a:round/>
            <a:headEnd/>
            <a:tailEnd/>
          </a:ln>
          <a:effectLst/>
        </p:spPr>
        <p:txBody>
          <a:bodyPr/>
          <a:lstStyle/>
          <a:p>
            <a:endParaRPr lang="en-US" sz="2000">
              <a:latin typeface="Times New Roman" pitchFamily="18" charset="0"/>
              <a:cs typeface="Times New Roman" pitchFamily="18" charset="0"/>
            </a:endParaRPr>
          </a:p>
        </p:txBody>
      </p:sp>
      <p:sp>
        <p:nvSpPr>
          <p:cNvPr id="23" name="Line 26"/>
          <p:cNvSpPr>
            <a:spLocks noChangeShapeType="1"/>
          </p:cNvSpPr>
          <p:nvPr/>
        </p:nvSpPr>
        <p:spPr bwMode="auto">
          <a:xfrm>
            <a:off x="8304212" y="3103562"/>
            <a:ext cx="0" cy="1143000"/>
          </a:xfrm>
          <a:prstGeom prst="line">
            <a:avLst/>
          </a:prstGeom>
          <a:noFill/>
          <a:ln w="9525">
            <a:solidFill>
              <a:schemeClr val="tx1"/>
            </a:solidFill>
            <a:prstDash val="dash"/>
            <a:round/>
            <a:headEnd/>
            <a:tailEnd/>
          </a:ln>
          <a:effectLst/>
        </p:spPr>
        <p:txBody>
          <a:bodyPr/>
          <a:lstStyle/>
          <a:p>
            <a:endParaRPr lang="en-US" sz="2000">
              <a:latin typeface="Times New Roman" pitchFamily="18" charset="0"/>
              <a:cs typeface="Times New Roman" pitchFamily="18" charset="0"/>
            </a:endParaRPr>
          </a:p>
        </p:txBody>
      </p:sp>
      <p:sp>
        <p:nvSpPr>
          <p:cNvPr id="24" name="Line 27"/>
          <p:cNvSpPr>
            <a:spLocks noChangeShapeType="1"/>
          </p:cNvSpPr>
          <p:nvPr/>
        </p:nvSpPr>
        <p:spPr bwMode="auto">
          <a:xfrm flipH="1">
            <a:off x="6780212" y="3103562"/>
            <a:ext cx="1524000" cy="0"/>
          </a:xfrm>
          <a:prstGeom prst="line">
            <a:avLst/>
          </a:prstGeom>
          <a:noFill/>
          <a:ln w="9525">
            <a:solidFill>
              <a:schemeClr val="tx1"/>
            </a:solidFill>
            <a:prstDash val="dash"/>
            <a:round/>
            <a:headEnd/>
            <a:tailEnd/>
          </a:ln>
          <a:effectLst/>
        </p:spPr>
        <p:txBody>
          <a:bodyPr/>
          <a:lstStyle/>
          <a:p>
            <a:endParaRPr lang="en-US" sz="2000">
              <a:latin typeface="Times New Roman" pitchFamily="18" charset="0"/>
              <a:cs typeface="Times New Roman" pitchFamily="18" charset="0"/>
            </a:endParaRPr>
          </a:p>
        </p:txBody>
      </p:sp>
      <p:sp>
        <p:nvSpPr>
          <p:cNvPr id="25" name="Line 28"/>
          <p:cNvSpPr>
            <a:spLocks noChangeShapeType="1"/>
          </p:cNvSpPr>
          <p:nvPr/>
        </p:nvSpPr>
        <p:spPr bwMode="auto">
          <a:xfrm>
            <a:off x="8837612" y="2646362"/>
            <a:ext cx="0" cy="1600200"/>
          </a:xfrm>
          <a:prstGeom prst="line">
            <a:avLst/>
          </a:prstGeom>
          <a:noFill/>
          <a:ln w="9525">
            <a:solidFill>
              <a:schemeClr val="tx1"/>
            </a:solidFill>
            <a:prstDash val="dash"/>
            <a:round/>
            <a:headEnd/>
            <a:tailEnd/>
          </a:ln>
          <a:effectLst/>
        </p:spPr>
        <p:txBody>
          <a:bodyPr/>
          <a:lstStyle/>
          <a:p>
            <a:endParaRPr lang="en-US" sz="2000">
              <a:latin typeface="Times New Roman" pitchFamily="18" charset="0"/>
              <a:cs typeface="Times New Roman" pitchFamily="18" charset="0"/>
            </a:endParaRPr>
          </a:p>
        </p:txBody>
      </p:sp>
      <p:sp>
        <p:nvSpPr>
          <p:cNvPr id="26" name="Line 29"/>
          <p:cNvSpPr>
            <a:spLocks noChangeShapeType="1"/>
          </p:cNvSpPr>
          <p:nvPr/>
        </p:nvSpPr>
        <p:spPr bwMode="auto">
          <a:xfrm flipH="1">
            <a:off x="6780212" y="2667000"/>
            <a:ext cx="2057400" cy="0"/>
          </a:xfrm>
          <a:prstGeom prst="line">
            <a:avLst/>
          </a:prstGeom>
          <a:noFill/>
          <a:ln w="9525">
            <a:solidFill>
              <a:schemeClr val="tx1"/>
            </a:solidFill>
            <a:prstDash val="dash"/>
            <a:round/>
            <a:headEnd/>
            <a:tailEnd/>
          </a:ln>
          <a:effectLst/>
        </p:spPr>
        <p:txBody>
          <a:bodyPr/>
          <a:lstStyle/>
          <a:p>
            <a:endParaRPr lang="en-US" sz="2000">
              <a:latin typeface="Times New Roman" pitchFamily="18" charset="0"/>
              <a:cs typeface="Times New Roman" pitchFamily="18" charset="0"/>
            </a:endParaRPr>
          </a:p>
        </p:txBody>
      </p:sp>
      <p:sp>
        <p:nvSpPr>
          <p:cNvPr id="27" name="Line 30"/>
          <p:cNvSpPr>
            <a:spLocks noChangeShapeType="1"/>
          </p:cNvSpPr>
          <p:nvPr/>
        </p:nvSpPr>
        <p:spPr bwMode="auto">
          <a:xfrm flipV="1">
            <a:off x="8913812" y="3103562"/>
            <a:ext cx="381000" cy="381000"/>
          </a:xfrm>
          <a:prstGeom prst="line">
            <a:avLst/>
          </a:prstGeom>
          <a:noFill/>
          <a:ln w="9525">
            <a:solidFill>
              <a:srgbClr val="FF0000"/>
            </a:solidFill>
            <a:round/>
            <a:headEnd/>
            <a:tailEnd type="triangle" w="med" len="med"/>
          </a:ln>
          <a:effectLst/>
        </p:spPr>
        <p:txBody>
          <a:bodyPr/>
          <a:lstStyle/>
          <a:p>
            <a:endParaRPr lang="en-US" sz="2000">
              <a:latin typeface="Times New Roman" pitchFamily="18" charset="0"/>
              <a:cs typeface="Times New Roman" pitchFamily="18" charset="0"/>
            </a:endParaRPr>
          </a:p>
        </p:txBody>
      </p:sp>
      <p:sp>
        <p:nvSpPr>
          <p:cNvPr id="28" name="Text Box 31"/>
          <p:cNvSpPr txBox="1">
            <a:spLocks noChangeArrowheads="1"/>
          </p:cNvSpPr>
          <p:nvPr/>
        </p:nvSpPr>
        <p:spPr bwMode="auto">
          <a:xfrm>
            <a:off x="6399212" y="1655762"/>
            <a:ext cx="457200" cy="400110"/>
          </a:xfrm>
          <a:prstGeom prst="rect">
            <a:avLst/>
          </a:prstGeom>
          <a:noFill/>
          <a:ln w="9525">
            <a:noFill/>
            <a:miter lim="800000"/>
            <a:headEnd/>
            <a:tailEnd/>
          </a:ln>
          <a:effectLst/>
        </p:spPr>
        <p:txBody>
          <a:bodyPr>
            <a:spAutoFit/>
          </a:bodyPr>
          <a:lstStyle/>
          <a:p>
            <a:pPr eaLnBrk="1" hangingPunct="1"/>
            <a:r>
              <a:rPr lang="en-US" altLang="en-US" sz="2000">
                <a:latin typeface="Times New Roman" pitchFamily="18" charset="0"/>
                <a:cs typeface="Times New Roman" pitchFamily="18" charset="0"/>
              </a:rPr>
              <a:t>P</a:t>
            </a:r>
          </a:p>
        </p:txBody>
      </p:sp>
      <p:sp>
        <p:nvSpPr>
          <p:cNvPr id="29" name="Text Box 32"/>
          <p:cNvSpPr txBox="1">
            <a:spLocks noChangeArrowheads="1"/>
          </p:cNvSpPr>
          <p:nvPr/>
        </p:nvSpPr>
        <p:spPr bwMode="auto">
          <a:xfrm>
            <a:off x="8990012" y="2417762"/>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E</a:t>
            </a:r>
            <a:r>
              <a:rPr lang="en-US" altLang="en-US" sz="2000" baseline="-25000">
                <a:latin typeface="Times New Roman" pitchFamily="18" charset="0"/>
                <a:cs typeface="Times New Roman" pitchFamily="18" charset="0"/>
              </a:rPr>
              <a:t>2</a:t>
            </a:r>
            <a:endParaRPr lang="en-US" altLang="en-US" sz="2000">
              <a:latin typeface="Times New Roman" pitchFamily="18" charset="0"/>
              <a:cs typeface="Times New Roman" pitchFamily="18" charset="0"/>
            </a:endParaRPr>
          </a:p>
        </p:txBody>
      </p:sp>
      <p:sp>
        <p:nvSpPr>
          <p:cNvPr id="30" name="Text Box 33"/>
          <p:cNvSpPr txBox="1">
            <a:spLocks noChangeArrowheads="1"/>
          </p:cNvSpPr>
          <p:nvPr/>
        </p:nvSpPr>
        <p:spPr bwMode="auto">
          <a:xfrm>
            <a:off x="8380412" y="2874962"/>
            <a:ext cx="5334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E</a:t>
            </a:r>
            <a:r>
              <a:rPr lang="en-US" altLang="en-US" sz="2000" baseline="-25000">
                <a:latin typeface="Times New Roman" pitchFamily="18" charset="0"/>
                <a:cs typeface="Times New Roman" pitchFamily="18" charset="0"/>
              </a:rPr>
              <a:t>1</a:t>
            </a:r>
            <a:endParaRPr lang="en-US" altLang="en-US" sz="2000">
              <a:latin typeface="Times New Roman" pitchFamily="18" charset="0"/>
              <a:cs typeface="Times New Roman" pitchFamily="18" charset="0"/>
            </a:endParaRPr>
          </a:p>
        </p:txBody>
      </p:sp>
      <p:sp>
        <p:nvSpPr>
          <p:cNvPr id="31" name="Text Box 34"/>
          <p:cNvSpPr txBox="1">
            <a:spLocks noChangeArrowheads="1"/>
          </p:cNvSpPr>
          <p:nvPr/>
        </p:nvSpPr>
        <p:spPr bwMode="auto">
          <a:xfrm>
            <a:off x="8151812" y="4246562"/>
            <a:ext cx="5334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Q</a:t>
            </a:r>
            <a:r>
              <a:rPr lang="en-US" altLang="en-US" sz="2000" baseline="-25000">
                <a:latin typeface="Times New Roman" pitchFamily="18" charset="0"/>
                <a:cs typeface="Times New Roman" pitchFamily="18" charset="0"/>
              </a:rPr>
              <a:t>1</a:t>
            </a:r>
            <a:r>
              <a:rPr lang="en-US" altLang="en-US" sz="2000">
                <a:latin typeface="Times New Roman" pitchFamily="18" charset="0"/>
                <a:cs typeface="Times New Roman" pitchFamily="18" charset="0"/>
              </a:rPr>
              <a:t>  </a:t>
            </a:r>
          </a:p>
        </p:txBody>
      </p:sp>
      <p:sp>
        <p:nvSpPr>
          <p:cNvPr id="34" name="Text Box 40"/>
          <p:cNvSpPr txBox="1">
            <a:spLocks noChangeArrowheads="1"/>
          </p:cNvSpPr>
          <p:nvPr/>
        </p:nvSpPr>
        <p:spPr bwMode="auto">
          <a:xfrm>
            <a:off x="4418012" y="4246562"/>
            <a:ext cx="6858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Q</a:t>
            </a:r>
            <a:r>
              <a:rPr lang="en-US" altLang="en-US" sz="2000" baseline="-25000">
                <a:latin typeface="Times New Roman" pitchFamily="18" charset="0"/>
                <a:cs typeface="Times New Roman" pitchFamily="18" charset="0"/>
              </a:rPr>
              <a:t>1 </a:t>
            </a:r>
            <a:endParaRPr lang="en-US" altLang="en-US" sz="2000">
              <a:latin typeface="Times New Roman" pitchFamily="18" charset="0"/>
              <a:cs typeface="Times New Roman" pitchFamily="18" charset="0"/>
            </a:endParaRPr>
          </a:p>
        </p:txBody>
      </p:sp>
      <p:sp>
        <p:nvSpPr>
          <p:cNvPr id="35" name="Text Box 41"/>
          <p:cNvSpPr txBox="1">
            <a:spLocks noChangeArrowheads="1"/>
          </p:cNvSpPr>
          <p:nvPr/>
        </p:nvSpPr>
        <p:spPr bwMode="auto">
          <a:xfrm>
            <a:off x="5484812" y="4246562"/>
            <a:ext cx="4572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Q</a:t>
            </a:r>
            <a:r>
              <a:rPr lang="en-US" altLang="en-US" sz="2000" baseline="-25000">
                <a:latin typeface="Times New Roman" pitchFamily="18" charset="0"/>
                <a:cs typeface="Times New Roman" pitchFamily="18" charset="0"/>
              </a:rPr>
              <a:t> </a:t>
            </a:r>
            <a:endParaRPr lang="en-US" altLang="en-US" sz="2000">
              <a:latin typeface="Times New Roman" pitchFamily="18" charset="0"/>
              <a:cs typeface="Times New Roman" pitchFamily="18" charset="0"/>
            </a:endParaRPr>
          </a:p>
        </p:txBody>
      </p:sp>
      <p:sp>
        <p:nvSpPr>
          <p:cNvPr id="36" name="Text Box 42"/>
          <p:cNvSpPr txBox="1">
            <a:spLocks noChangeArrowheads="1"/>
          </p:cNvSpPr>
          <p:nvPr/>
        </p:nvSpPr>
        <p:spPr bwMode="auto">
          <a:xfrm>
            <a:off x="8685212" y="4246562"/>
            <a:ext cx="5334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Q</a:t>
            </a:r>
            <a:r>
              <a:rPr lang="en-US" altLang="en-US" sz="2000" baseline="-25000">
                <a:latin typeface="Times New Roman" pitchFamily="18" charset="0"/>
                <a:cs typeface="Times New Roman" pitchFamily="18" charset="0"/>
              </a:rPr>
              <a:t>2</a:t>
            </a:r>
            <a:r>
              <a:rPr lang="en-US" altLang="en-US" sz="2000">
                <a:latin typeface="Times New Roman" pitchFamily="18" charset="0"/>
                <a:cs typeface="Times New Roman" pitchFamily="18" charset="0"/>
              </a:rPr>
              <a:t>  </a:t>
            </a:r>
          </a:p>
        </p:txBody>
      </p:sp>
      <p:sp>
        <p:nvSpPr>
          <p:cNvPr id="37" name="Text Box 43"/>
          <p:cNvSpPr txBox="1">
            <a:spLocks noChangeArrowheads="1"/>
          </p:cNvSpPr>
          <p:nvPr/>
        </p:nvSpPr>
        <p:spPr bwMode="auto">
          <a:xfrm>
            <a:off x="9828212" y="4246562"/>
            <a:ext cx="4572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Q  </a:t>
            </a:r>
          </a:p>
        </p:txBody>
      </p:sp>
      <p:sp>
        <p:nvSpPr>
          <p:cNvPr id="38" name="Text Box 44"/>
          <p:cNvSpPr txBox="1">
            <a:spLocks noChangeArrowheads="1"/>
          </p:cNvSpPr>
          <p:nvPr/>
        </p:nvSpPr>
        <p:spPr bwMode="auto">
          <a:xfrm>
            <a:off x="6399212" y="2401887"/>
            <a:ext cx="457200" cy="400110"/>
          </a:xfrm>
          <a:prstGeom prst="rect">
            <a:avLst/>
          </a:prstGeom>
          <a:noFill/>
          <a:ln w="9525">
            <a:noFill/>
            <a:miter lim="800000"/>
            <a:headEnd/>
            <a:tailEnd/>
          </a:ln>
          <a:effectLst/>
        </p:spPr>
        <p:txBody>
          <a:bodyPr>
            <a:spAutoFit/>
          </a:bodyPr>
          <a:lstStyle/>
          <a:p>
            <a:pPr eaLnBrk="1" hangingPunct="1"/>
            <a:r>
              <a:rPr lang="en-US" altLang="en-US" sz="2000">
                <a:latin typeface="Times New Roman" pitchFamily="18" charset="0"/>
                <a:cs typeface="Times New Roman" pitchFamily="18" charset="0"/>
              </a:rPr>
              <a:t>P</a:t>
            </a:r>
            <a:r>
              <a:rPr lang="en-US" altLang="en-US" sz="2000" baseline="-25000">
                <a:latin typeface="Times New Roman" pitchFamily="18" charset="0"/>
                <a:cs typeface="Times New Roman" pitchFamily="18" charset="0"/>
              </a:rPr>
              <a:t>2</a:t>
            </a:r>
            <a:endParaRPr lang="en-US" altLang="en-US" sz="2000">
              <a:latin typeface="Times New Roman" pitchFamily="18" charset="0"/>
              <a:cs typeface="Times New Roman" pitchFamily="18" charset="0"/>
            </a:endParaRPr>
          </a:p>
        </p:txBody>
      </p:sp>
      <p:sp>
        <p:nvSpPr>
          <p:cNvPr id="39" name="Text Box 45"/>
          <p:cNvSpPr txBox="1">
            <a:spLocks noChangeArrowheads="1"/>
          </p:cNvSpPr>
          <p:nvPr/>
        </p:nvSpPr>
        <p:spPr bwMode="auto">
          <a:xfrm>
            <a:off x="6399212" y="2859087"/>
            <a:ext cx="457200" cy="400110"/>
          </a:xfrm>
          <a:prstGeom prst="rect">
            <a:avLst/>
          </a:prstGeom>
          <a:noFill/>
          <a:ln w="9525">
            <a:noFill/>
            <a:miter lim="800000"/>
            <a:headEnd/>
            <a:tailEnd/>
          </a:ln>
          <a:effectLst/>
        </p:spPr>
        <p:txBody>
          <a:bodyPr>
            <a:spAutoFit/>
          </a:bodyPr>
          <a:lstStyle/>
          <a:p>
            <a:pPr eaLnBrk="1" hangingPunct="1"/>
            <a:r>
              <a:rPr lang="en-US" altLang="en-US" sz="2000">
                <a:latin typeface="Times New Roman" pitchFamily="18" charset="0"/>
                <a:cs typeface="Times New Roman" pitchFamily="18" charset="0"/>
              </a:rPr>
              <a:t>P</a:t>
            </a:r>
            <a:r>
              <a:rPr lang="en-US" altLang="en-US" sz="2000" baseline="-25000">
                <a:latin typeface="Times New Roman" pitchFamily="18" charset="0"/>
                <a:cs typeface="Times New Roman" pitchFamily="18" charset="0"/>
              </a:rPr>
              <a:t>1</a:t>
            </a:r>
            <a:endParaRPr lang="en-US" altLang="en-US" sz="2000">
              <a:latin typeface="Times New Roman" pitchFamily="18" charset="0"/>
              <a:cs typeface="Times New Roman" pitchFamily="18" charset="0"/>
            </a:endParaRPr>
          </a:p>
        </p:txBody>
      </p:sp>
      <p:sp>
        <p:nvSpPr>
          <p:cNvPr id="40" name="Line 46"/>
          <p:cNvSpPr>
            <a:spLocks noChangeShapeType="1"/>
          </p:cNvSpPr>
          <p:nvPr/>
        </p:nvSpPr>
        <p:spPr bwMode="auto">
          <a:xfrm flipV="1">
            <a:off x="2741612" y="2874962"/>
            <a:ext cx="0" cy="228600"/>
          </a:xfrm>
          <a:prstGeom prst="line">
            <a:avLst/>
          </a:prstGeom>
          <a:noFill/>
          <a:ln w="9525">
            <a:solidFill>
              <a:srgbClr val="FF0000"/>
            </a:solidFill>
            <a:round/>
            <a:headEnd/>
            <a:tailEnd type="triangle" w="med" len="med"/>
          </a:ln>
          <a:effectLst/>
        </p:spPr>
        <p:txBody>
          <a:bodyPr/>
          <a:lstStyle/>
          <a:p>
            <a:endParaRPr lang="en-US" sz="2000">
              <a:latin typeface="Times New Roman" pitchFamily="18" charset="0"/>
              <a:cs typeface="Times New Roman" pitchFamily="18" charset="0"/>
            </a:endParaRPr>
          </a:p>
        </p:txBody>
      </p:sp>
      <p:sp>
        <p:nvSpPr>
          <p:cNvPr id="41" name="Line 47"/>
          <p:cNvSpPr>
            <a:spLocks noChangeShapeType="1"/>
          </p:cNvSpPr>
          <p:nvPr/>
        </p:nvSpPr>
        <p:spPr bwMode="auto">
          <a:xfrm flipH="1">
            <a:off x="4189412" y="4094162"/>
            <a:ext cx="304800" cy="0"/>
          </a:xfrm>
          <a:prstGeom prst="line">
            <a:avLst/>
          </a:prstGeom>
          <a:noFill/>
          <a:ln w="9525">
            <a:solidFill>
              <a:srgbClr val="FF0000"/>
            </a:solidFill>
            <a:round/>
            <a:headEnd/>
            <a:tailEnd type="triangle" w="med" len="med"/>
          </a:ln>
          <a:effectLst/>
        </p:spPr>
        <p:txBody>
          <a:bodyPr/>
          <a:lstStyle/>
          <a:p>
            <a:endParaRPr lang="en-US" sz="2000">
              <a:latin typeface="Times New Roman" pitchFamily="18" charset="0"/>
              <a:cs typeface="Times New Roman" pitchFamily="18" charset="0"/>
            </a:endParaRPr>
          </a:p>
        </p:txBody>
      </p:sp>
      <p:sp>
        <p:nvSpPr>
          <p:cNvPr id="42" name="Line 48"/>
          <p:cNvSpPr>
            <a:spLocks noChangeShapeType="1"/>
          </p:cNvSpPr>
          <p:nvPr/>
        </p:nvSpPr>
        <p:spPr bwMode="auto">
          <a:xfrm flipV="1">
            <a:off x="6932612" y="2722562"/>
            <a:ext cx="0" cy="304800"/>
          </a:xfrm>
          <a:prstGeom prst="line">
            <a:avLst/>
          </a:prstGeom>
          <a:noFill/>
          <a:ln w="9525">
            <a:solidFill>
              <a:srgbClr val="FF0000"/>
            </a:solidFill>
            <a:round/>
            <a:headEnd/>
            <a:tailEnd type="triangle" w="med" len="med"/>
          </a:ln>
          <a:effectLst/>
        </p:spPr>
        <p:txBody>
          <a:bodyPr/>
          <a:lstStyle/>
          <a:p>
            <a:endParaRPr lang="en-US" sz="2000">
              <a:latin typeface="Times New Roman" pitchFamily="18" charset="0"/>
              <a:cs typeface="Times New Roman" pitchFamily="18" charset="0"/>
            </a:endParaRPr>
          </a:p>
        </p:txBody>
      </p:sp>
      <p:sp>
        <p:nvSpPr>
          <p:cNvPr id="43" name="Line 49"/>
          <p:cNvSpPr>
            <a:spLocks noChangeShapeType="1"/>
          </p:cNvSpPr>
          <p:nvPr/>
        </p:nvSpPr>
        <p:spPr bwMode="auto">
          <a:xfrm>
            <a:off x="8380412" y="4094162"/>
            <a:ext cx="381000" cy="0"/>
          </a:xfrm>
          <a:prstGeom prst="line">
            <a:avLst/>
          </a:prstGeom>
          <a:noFill/>
          <a:ln w="9525">
            <a:solidFill>
              <a:srgbClr val="FF0000"/>
            </a:solidFill>
            <a:round/>
            <a:headEnd/>
            <a:tailEnd type="triangle" w="med" len="med"/>
          </a:ln>
          <a:effectLst/>
        </p:spPr>
        <p:txBody>
          <a:bodyPr/>
          <a:lstStyle/>
          <a:p>
            <a:endParaRPr lang="en-US" sz="2000">
              <a:latin typeface="Times New Roman" pitchFamily="18" charset="0"/>
              <a:cs typeface="Times New Roman" pitchFamily="18" charset="0"/>
            </a:endParaRPr>
          </a:p>
        </p:txBody>
      </p:sp>
      <p:sp>
        <p:nvSpPr>
          <p:cNvPr id="44" name="Text Box 52"/>
          <p:cNvSpPr txBox="1">
            <a:spLocks noChangeArrowheads="1"/>
          </p:cNvSpPr>
          <p:nvPr/>
        </p:nvSpPr>
        <p:spPr bwMode="auto">
          <a:xfrm>
            <a:off x="5484812" y="2341562"/>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S</a:t>
            </a:r>
            <a:r>
              <a:rPr lang="en-US" altLang="en-US" sz="2000" baseline="-25000">
                <a:latin typeface="Times New Roman" pitchFamily="18" charset="0"/>
                <a:cs typeface="Times New Roman" pitchFamily="18" charset="0"/>
              </a:rPr>
              <a:t>1</a:t>
            </a:r>
            <a:endParaRPr lang="en-US" altLang="en-US" sz="2000">
              <a:latin typeface="Times New Roman" pitchFamily="18" charset="0"/>
              <a:cs typeface="Times New Roman" pitchFamily="18" charset="0"/>
            </a:endParaRPr>
          </a:p>
        </p:txBody>
      </p:sp>
      <p:sp>
        <p:nvSpPr>
          <p:cNvPr id="45" name="Text Box 54"/>
          <p:cNvSpPr txBox="1">
            <a:spLocks noChangeArrowheads="1"/>
          </p:cNvSpPr>
          <p:nvPr/>
        </p:nvSpPr>
        <p:spPr bwMode="auto">
          <a:xfrm>
            <a:off x="5103812" y="1655762"/>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S</a:t>
            </a:r>
            <a:r>
              <a:rPr lang="en-US" altLang="en-US" sz="2000" baseline="-25000">
                <a:latin typeface="Times New Roman" pitchFamily="18" charset="0"/>
                <a:cs typeface="Times New Roman" pitchFamily="18" charset="0"/>
              </a:rPr>
              <a:t>2</a:t>
            </a:r>
            <a:endParaRPr lang="en-US" altLang="en-US" sz="2000">
              <a:latin typeface="Times New Roman" pitchFamily="18" charset="0"/>
              <a:cs typeface="Times New Roman" pitchFamily="18" charset="0"/>
            </a:endParaRPr>
          </a:p>
        </p:txBody>
      </p:sp>
      <p:sp>
        <p:nvSpPr>
          <p:cNvPr id="46" name="Text Box 55"/>
          <p:cNvSpPr txBox="1">
            <a:spLocks noChangeArrowheads="1"/>
          </p:cNvSpPr>
          <p:nvPr/>
        </p:nvSpPr>
        <p:spPr bwMode="auto">
          <a:xfrm>
            <a:off x="5103812" y="3636962"/>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D</a:t>
            </a:r>
          </a:p>
        </p:txBody>
      </p:sp>
      <p:sp>
        <p:nvSpPr>
          <p:cNvPr id="47" name="Text Box 56"/>
          <p:cNvSpPr txBox="1">
            <a:spLocks noChangeArrowheads="1"/>
          </p:cNvSpPr>
          <p:nvPr/>
        </p:nvSpPr>
        <p:spPr bwMode="auto">
          <a:xfrm>
            <a:off x="9294812" y="1655762"/>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dirty="0" smtClean="0">
                <a:latin typeface="Times New Roman" pitchFamily="18" charset="0"/>
                <a:cs typeface="Times New Roman" pitchFamily="18" charset="0"/>
              </a:rPr>
              <a:t>S</a:t>
            </a:r>
            <a:endParaRPr lang="en-US" altLang="en-US" sz="2000" dirty="0">
              <a:latin typeface="Times New Roman" pitchFamily="18" charset="0"/>
              <a:cs typeface="Times New Roman" pitchFamily="18" charset="0"/>
            </a:endParaRPr>
          </a:p>
        </p:txBody>
      </p:sp>
      <p:sp>
        <p:nvSpPr>
          <p:cNvPr id="48" name="Text Box 57"/>
          <p:cNvSpPr txBox="1">
            <a:spLocks noChangeArrowheads="1"/>
          </p:cNvSpPr>
          <p:nvPr/>
        </p:nvSpPr>
        <p:spPr bwMode="auto">
          <a:xfrm>
            <a:off x="9675812" y="3027362"/>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D</a:t>
            </a:r>
            <a:r>
              <a:rPr lang="en-US" altLang="en-US" sz="2000" baseline="-25000">
                <a:latin typeface="Times New Roman" pitchFamily="18" charset="0"/>
                <a:cs typeface="Times New Roman" pitchFamily="18" charset="0"/>
              </a:rPr>
              <a:t>2</a:t>
            </a:r>
            <a:endParaRPr lang="en-US" altLang="en-US" sz="2000">
              <a:latin typeface="Times New Roman" pitchFamily="18" charset="0"/>
              <a:cs typeface="Times New Roman" pitchFamily="18" charset="0"/>
            </a:endParaRPr>
          </a:p>
        </p:txBody>
      </p:sp>
      <p:sp>
        <p:nvSpPr>
          <p:cNvPr id="49" name="Text Box 58"/>
          <p:cNvSpPr txBox="1">
            <a:spLocks noChangeArrowheads="1"/>
          </p:cNvSpPr>
          <p:nvPr/>
        </p:nvSpPr>
        <p:spPr bwMode="auto">
          <a:xfrm>
            <a:off x="9294812" y="3636962"/>
            <a:ext cx="609600" cy="400110"/>
          </a:xfrm>
          <a:prstGeom prst="rect">
            <a:avLst/>
          </a:prstGeom>
          <a:noFill/>
          <a:ln w="9525">
            <a:noFill/>
            <a:miter lim="800000"/>
            <a:headEnd/>
            <a:tailEnd/>
          </a:ln>
          <a:effectLst/>
        </p:spPr>
        <p:txBody>
          <a:bodyPr>
            <a:spAutoFit/>
          </a:bodyPr>
          <a:lstStyle/>
          <a:p>
            <a:pPr eaLnBrk="1" hangingPunct="1">
              <a:spcBef>
                <a:spcPct val="50000"/>
              </a:spcBef>
            </a:pPr>
            <a:r>
              <a:rPr lang="en-US" altLang="en-US" sz="2000">
                <a:latin typeface="Times New Roman" pitchFamily="18" charset="0"/>
                <a:cs typeface="Times New Roman" pitchFamily="18" charset="0"/>
              </a:rPr>
              <a:t>D</a:t>
            </a:r>
            <a:r>
              <a:rPr lang="en-US" altLang="en-US" sz="2000" baseline="-25000">
                <a:latin typeface="Times New Roman" pitchFamily="18" charset="0"/>
                <a:cs typeface="Times New Roman" pitchFamily="18" charset="0"/>
              </a:rPr>
              <a:t>1</a:t>
            </a:r>
            <a:endParaRPr lang="en-US" altLang="en-US" sz="2000">
              <a:latin typeface="Times New Roman" pitchFamily="18" charset="0"/>
              <a:cs typeface="Times New Roman" pitchFamily="18" charset="0"/>
            </a:endParaRPr>
          </a:p>
        </p:txBody>
      </p:sp>
      <p:cxnSp>
        <p:nvCxnSpPr>
          <p:cNvPr id="50" name="Straight Arrow Connector 2"/>
          <p:cNvCxnSpPr>
            <a:cxnSpLocks noChangeShapeType="1"/>
          </p:cNvCxnSpPr>
          <p:nvPr/>
        </p:nvCxnSpPr>
        <p:spPr bwMode="auto">
          <a:xfrm flipV="1">
            <a:off x="2607721" y="1655762"/>
            <a:ext cx="0" cy="2590800"/>
          </a:xfrm>
          <a:prstGeom prst="straightConnector1">
            <a:avLst/>
          </a:prstGeom>
          <a:noFill/>
          <a:ln w="25400" algn="ctr">
            <a:solidFill>
              <a:schemeClr val="tx1"/>
            </a:solidFill>
            <a:round/>
            <a:headEnd/>
            <a:tailEnd type="triangle" w="med" len="med"/>
          </a:ln>
          <a:effectLst/>
        </p:spPr>
      </p:cxnSp>
      <p:cxnSp>
        <p:nvCxnSpPr>
          <p:cNvPr id="51" name="Straight Arrow Connector 4"/>
          <p:cNvCxnSpPr>
            <a:cxnSpLocks noChangeShapeType="1"/>
          </p:cNvCxnSpPr>
          <p:nvPr/>
        </p:nvCxnSpPr>
        <p:spPr bwMode="auto">
          <a:xfrm flipV="1">
            <a:off x="6780212" y="1655762"/>
            <a:ext cx="0" cy="2590800"/>
          </a:xfrm>
          <a:prstGeom prst="straightConnector1">
            <a:avLst/>
          </a:prstGeom>
          <a:noFill/>
          <a:ln w="25400" algn="ctr">
            <a:solidFill>
              <a:schemeClr val="tx1"/>
            </a:solidFill>
            <a:round/>
            <a:headEnd/>
            <a:tailEnd type="triangle" w="med" len="med"/>
          </a:ln>
          <a:effectLst/>
        </p:spPr>
      </p:cxnSp>
      <p:cxnSp>
        <p:nvCxnSpPr>
          <p:cNvPr id="52" name="Straight Arrow Connector 6"/>
          <p:cNvCxnSpPr>
            <a:cxnSpLocks noChangeShapeType="1"/>
            <a:stCxn id="5" idx="0"/>
          </p:cNvCxnSpPr>
          <p:nvPr/>
        </p:nvCxnSpPr>
        <p:spPr bwMode="auto">
          <a:xfrm>
            <a:off x="2589212" y="4246562"/>
            <a:ext cx="3276600" cy="0"/>
          </a:xfrm>
          <a:prstGeom prst="straightConnector1">
            <a:avLst/>
          </a:prstGeom>
          <a:noFill/>
          <a:ln w="25400" algn="ctr">
            <a:solidFill>
              <a:schemeClr val="tx1"/>
            </a:solidFill>
            <a:round/>
            <a:headEnd/>
            <a:tailEnd type="triangle" w="med" len="med"/>
          </a:ln>
          <a:effectLst/>
        </p:spPr>
      </p:cxnSp>
      <p:cxnSp>
        <p:nvCxnSpPr>
          <p:cNvPr id="53" name="Straight Arrow Connector 8"/>
          <p:cNvCxnSpPr>
            <a:cxnSpLocks noChangeShapeType="1"/>
            <a:stCxn id="19" idx="0"/>
          </p:cNvCxnSpPr>
          <p:nvPr/>
        </p:nvCxnSpPr>
        <p:spPr bwMode="auto">
          <a:xfrm>
            <a:off x="6780212" y="4246562"/>
            <a:ext cx="3382963" cy="0"/>
          </a:xfrm>
          <a:prstGeom prst="straightConnector1">
            <a:avLst/>
          </a:prstGeom>
          <a:noFill/>
          <a:ln w="25400" algn="ctr">
            <a:solidFill>
              <a:schemeClr val="tx1"/>
            </a:solidFill>
            <a:round/>
            <a:headEnd/>
            <a:tailEnd type="triangle" w="med" len="med"/>
          </a:ln>
          <a:effectLst/>
        </p:spPr>
      </p:cxnSp>
      <p:sp>
        <p:nvSpPr>
          <p:cNvPr id="54" name="TextBox 53"/>
          <p:cNvSpPr txBox="1"/>
          <p:nvPr/>
        </p:nvSpPr>
        <p:spPr>
          <a:xfrm>
            <a:off x="2208212" y="2493962"/>
            <a:ext cx="412292" cy="400110"/>
          </a:xfrm>
          <a:prstGeom prst="rect">
            <a:avLst/>
          </a:prstGeom>
          <a:noFill/>
        </p:spPr>
        <p:txBody>
          <a:bodyPr wrap="none" rtlCol="0">
            <a:spAutoFit/>
          </a:bodyPr>
          <a:lstStyle/>
          <a:p>
            <a:r>
              <a:rPr lang="vi-VN" sz="2000" smtClean="0">
                <a:latin typeface="Times New Roman" pitchFamily="18" charset="0"/>
                <a:cs typeface="Times New Roman" pitchFamily="18" charset="0"/>
              </a:rPr>
              <a:t>P</a:t>
            </a:r>
            <a:r>
              <a:rPr lang="en-US" sz="2000" baseline="-25000" dirty="0">
                <a:latin typeface="Times New Roman" pitchFamily="18" charset="0"/>
                <a:cs typeface="Times New Roman" pitchFamily="18" charset="0"/>
              </a:rPr>
              <a:t>2</a:t>
            </a:r>
            <a:endParaRPr lang="en-US" sz="2000" dirty="0">
              <a:latin typeface="Times New Roman" pitchFamily="18" charset="0"/>
              <a:cs typeface="Times New Roman" pitchFamily="18" charset="0"/>
            </a:endParaRPr>
          </a:p>
        </p:txBody>
      </p:sp>
      <p:sp>
        <p:nvSpPr>
          <p:cNvPr id="55" name="TextBox 54"/>
          <p:cNvSpPr txBox="1"/>
          <p:nvPr/>
        </p:nvSpPr>
        <p:spPr>
          <a:xfrm>
            <a:off x="2182518" y="2997289"/>
            <a:ext cx="412292" cy="400110"/>
          </a:xfrm>
          <a:prstGeom prst="rect">
            <a:avLst/>
          </a:prstGeom>
          <a:noFill/>
        </p:spPr>
        <p:txBody>
          <a:bodyPr wrap="none" rtlCol="0">
            <a:spAutoFit/>
          </a:bodyPr>
          <a:lstStyle/>
          <a:p>
            <a:r>
              <a:rPr lang="vi-VN" sz="2000" smtClean="0">
                <a:latin typeface="Times New Roman" pitchFamily="18" charset="0"/>
                <a:cs typeface="Times New Roman" pitchFamily="18" charset="0"/>
              </a:rPr>
              <a:t>P</a:t>
            </a:r>
            <a:r>
              <a:rPr lang="en-US" sz="2000" baseline="-25000" dirty="0">
                <a:latin typeface="Times New Roman" pitchFamily="18" charset="0"/>
                <a:cs typeface="Times New Roman" pitchFamily="18" charset="0"/>
              </a:rPr>
              <a:t>1</a:t>
            </a:r>
            <a:endParaRPr lang="en-US" sz="2000" dirty="0">
              <a:latin typeface="Times New Roman" pitchFamily="18" charset="0"/>
              <a:cs typeface="Times New Roman" pitchFamily="18" charset="0"/>
            </a:endParaRPr>
          </a:p>
        </p:txBody>
      </p:sp>
      <p:sp>
        <p:nvSpPr>
          <p:cNvPr id="56" name="TextBox 55"/>
          <p:cNvSpPr txBox="1"/>
          <p:nvPr/>
        </p:nvSpPr>
        <p:spPr>
          <a:xfrm>
            <a:off x="2360612" y="4724400"/>
            <a:ext cx="3505200" cy="1200329"/>
          </a:xfrm>
          <a:prstGeom prst="rect">
            <a:avLst/>
          </a:prstGeom>
          <a:noFill/>
        </p:spPr>
        <p:txBody>
          <a:bodyPr wrap="square" rtlCol="0">
            <a:spAutoFit/>
          </a:bodyPr>
          <a:lstStyle/>
          <a:p>
            <a:pPr algn="just"/>
            <a:r>
              <a:rPr lang="vi-VN" dirty="0" smtClean="0">
                <a:latin typeface="Times New Roman" pitchFamily="18" charset="0"/>
                <a:cs typeface="Times New Roman" pitchFamily="18" charset="0"/>
              </a:rPr>
              <a:t>Giá đầu vào tăng, đường cung dịch chuyển sang trái</a:t>
            </a:r>
          </a:p>
          <a:p>
            <a:endParaRPr lang="en-US" dirty="0"/>
          </a:p>
        </p:txBody>
      </p:sp>
      <p:sp>
        <p:nvSpPr>
          <p:cNvPr id="57" name="TextBox 56"/>
          <p:cNvSpPr txBox="1"/>
          <p:nvPr/>
        </p:nvSpPr>
        <p:spPr>
          <a:xfrm>
            <a:off x="6932612" y="4648200"/>
            <a:ext cx="3352800" cy="1569660"/>
          </a:xfrm>
          <a:prstGeom prst="rect">
            <a:avLst/>
          </a:prstGeom>
          <a:noFill/>
        </p:spPr>
        <p:txBody>
          <a:bodyPr wrap="square" rtlCol="0">
            <a:spAutoFit/>
          </a:bodyPr>
          <a:lstStyle/>
          <a:p>
            <a:pPr algn="just"/>
            <a:r>
              <a:rPr lang="vi-VN" dirty="0" smtClean="0">
                <a:latin typeface="Times New Roman" pitchFamily="18" charset="0"/>
                <a:cs typeface="Times New Roman" pitchFamily="18" charset="0"/>
              </a:rPr>
              <a:t>Thu nhập tăng, đường cầu dịch chuyển sang phải</a:t>
            </a:r>
          </a:p>
          <a:p>
            <a:endParaRPr lang="en-US" dirty="0"/>
          </a:p>
        </p:txBody>
      </p:sp>
      <p:sp>
        <p:nvSpPr>
          <p:cNvPr id="58" name="Text Box 37"/>
          <p:cNvSpPr txBox="1">
            <a:spLocks noChangeArrowheads="1"/>
          </p:cNvSpPr>
          <p:nvPr/>
        </p:nvSpPr>
        <p:spPr bwMode="auto">
          <a:xfrm>
            <a:off x="1979612" y="5958839"/>
            <a:ext cx="9144000"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err="1">
                <a:solidFill>
                  <a:srgbClr val="FF9933"/>
                </a:solidFill>
                <a:latin typeface="Times New Roman" pitchFamily="18" charset="0"/>
                <a:cs typeface="Times New Roman" pitchFamily="18" charset="0"/>
              </a:rPr>
              <a:t>Điểm</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cân</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bằng</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dịch</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chuyển</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giá</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và</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lượng</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cân</a:t>
            </a:r>
            <a:r>
              <a:rPr lang="en-US" altLang="en-US" sz="2800" b="1" dirty="0">
                <a:solidFill>
                  <a:srgbClr val="FF9933"/>
                </a:solidFill>
                <a:latin typeface="Times New Roman" pitchFamily="18" charset="0"/>
                <a:cs typeface="Times New Roman" pitchFamily="18" charset="0"/>
              </a:rPr>
              <a:t> </a:t>
            </a:r>
            <a:r>
              <a:rPr lang="en-US" altLang="en-US" sz="2800" b="1" dirty="0" err="1">
                <a:solidFill>
                  <a:srgbClr val="FF9933"/>
                </a:solidFill>
                <a:latin typeface="Times New Roman" pitchFamily="18" charset="0"/>
                <a:cs typeface="Times New Roman" pitchFamily="18" charset="0"/>
              </a:rPr>
              <a:t>bằng</a:t>
            </a:r>
            <a:r>
              <a:rPr lang="en-US" altLang="en-US" sz="2800" b="1" dirty="0">
                <a:solidFill>
                  <a:srgbClr val="FF9933"/>
                </a:solidFill>
                <a:latin typeface="Times New Roman" pitchFamily="18" charset="0"/>
                <a:cs typeface="Times New Roman" pitchFamily="18" charset="0"/>
              </a:rPr>
              <a:t> hay </a:t>
            </a:r>
            <a:r>
              <a:rPr lang="en-US" altLang="en-US" sz="2800" b="1" dirty="0" err="1">
                <a:solidFill>
                  <a:srgbClr val="FF9933"/>
                </a:solidFill>
                <a:latin typeface="Times New Roman" pitchFamily="18" charset="0"/>
                <a:cs typeface="Times New Roman" pitchFamily="18" charset="0"/>
              </a:rPr>
              <a:t>đổi</a:t>
            </a:r>
            <a:endParaRPr lang="en-US" altLang="en-US" sz="2800" dirty="0">
              <a:solidFill>
                <a:srgbClr val="FF9933"/>
              </a:solidFill>
              <a:latin typeface=".VnTime" pitchFamily="34" charset="0"/>
              <a:cs typeface="Arial" charset="0"/>
            </a:endParaRPr>
          </a:p>
        </p:txBody>
      </p:sp>
    </p:spTree>
    <p:extLst>
      <p:ext uri="{BB962C8B-B14F-4D97-AF65-F5344CB8AC3E}">
        <p14:creationId xmlns:p14="http://schemas.microsoft.com/office/powerpoint/2010/main" val="1295560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up)">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up)">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up)">
                                      <p:cBhvr>
                                        <p:cTn id="51" dur="500"/>
                                        <p:tgtEl>
                                          <p:spTgt spid="5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500"/>
                                        <p:tgtEl>
                                          <p:spTgt spid="1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up)">
                                      <p:cBhvr>
                                        <p:cTn id="63" dur="500"/>
                                        <p:tgtEl>
                                          <p:spTgt spid="1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up)">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up)">
                                      <p:cBhvr>
                                        <p:cTn id="76" dur="500"/>
                                        <p:tgtEl>
                                          <p:spTgt spid="7"/>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up)">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up)">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up)">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up)">
                                      <p:cBhvr>
                                        <p:cTn id="94" dur="500"/>
                                        <p:tgtEl>
                                          <p:spTgt spid="10"/>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up)">
                                      <p:cBhvr>
                                        <p:cTn id="97" dur="500"/>
                                        <p:tgtEl>
                                          <p:spTgt spid="12"/>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up)">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up)">
                                      <p:cBhvr>
                                        <p:cTn id="105" dur="500"/>
                                        <p:tgtEl>
                                          <p:spTgt spid="4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wipe(up)">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wipe(up)">
                                      <p:cBhvr>
                                        <p:cTn id="115" dur="500"/>
                                        <p:tgtEl>
                                          <p:spTgt spid="5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wipe(up)">
                                      <p:cBhvr>
                                        <p:cTn id="120" dur="500"/>
                                        <p:tgtEl>
                                          <p:spTgt spid="5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wipe(up)">
                                      <p:cBhvr>
                                        <p:cTn id="125" dur="500"/>
                                        <p:tgtEl>
                                          <p:spTgt spid="5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wipe(up)">
                                      <p:cBhvr>
                                        <p:cTn id="130" dur="500"/>
                                        <p:tgtEl>
                                          <p:spTgt spid="28"/>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wipe(up)">
                                      <p:cBhvr>
                                        <p:cTn id="133" dur="500"/>
                                        <p:tgtEl>
                                          <p:spTgt spid="19"/>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wipe(up)">
                                      <p:cBhvr>
                                        <p:cTn id="136" dur="5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grpId="0" nodeType="click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wipe(up)">
                                      <p:cBhvr>
                                        <p:cTn id="141" dur="500"/>
                                        <p:tgtEl>
                                          <p:spTgt spid="49"/>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wipe(up)">
                                      <p:cBhvr>
                                        <p:cTn id="144" dur="500"/>
                                        <p:tgtEl>
                                          <p:spTgt spid="21"/>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wipe(up)">
                                      <p:cBhvr>
                                        <p:cTn id="147" dur="500"/>
                                        <p:tgtEl>
                                          <p:spTgt spid="20"/>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wipe(up)">
                                      <p:cBhvr>
                                        <p:cTn id="150" dur="500"/>
                                        <p:tgtEl>
                                          <p:spTgt spid="4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39"/>
                                        </p:tgtEl>
                                        <p:attrNameLst>
                                          <p:attrName>style.visibility</p:attrName>
                                        </p:attrNameLst>
                                      </p:cBhvr>
                                      <p:to>
                                        <p:strVal val="visible"/>
                                      </p:to>
                                    </p:set>
                                    <p:animEffect transition="in" filter="wipe(up)">
                                      <p:cBhvr>
                                        <p:cTn id="155" dur="500"/>
                                        <p:tgtEl>
                                          <p:spTgt spid="39"/>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up)">
                                      <p:cBhvr>
                                        <p:cTn id="158" dur="500"/>
                                        <p:tgtEl>
                                          <p:spTgt spid="24"/>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wipe(up)">
                                      <p:cBhvr>
                                        <p:cTn id="161" dur="500"/>
                                        <p:tgtEl>
                                          <p:spTgt spid="30"/>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wipe(up)">
                                      <p:cBhvr>
                                        <p:cTn id="164" dur="500"/>
                                        <p:tgtEl>
                                          <p:spTgt spid="23"/>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wipe(up)">
                                      <p:cBhvr>
                                        <p:cTn id="167" dur="500"/>
                                        <p:tgtEl>
                                          <p:spTgt spid="31"/>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27"/>
                                        </p:tgtEl>
                                        <p:attrNameLst>
                                          <p:attrName>style.visibility</p:attrName>
                                        </p:attrNameLst>
                                      </p:cBhvr>
                                      <p:to>
                                        <p:strVal val="visible"/>
                                      </p:to>
                                    </p:set>
                                    <p:animEffect transition="in" filter="wipe(up)">
                                      <p:cBhvr>
                                        <p:cTn id="172" dur="500"/>
                                        <p:tgtEl>
                                          <p:spTgt spid="27"/>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grpId="0" nodeType="clickEffect">
                                  <p:stCondLst>
                                    <p:cond delay="0"/>
                                  </p:stCondLst>
                                  <p:childTnLst>
                                    <p:set>
                                      <p:cBhvr>
                                        <p:cTn id="176" dur="1" fill="hold">
                                          <p:stCondLst>
                                            <p:cond delay="0"/>
                                          </p:stCondLst>
                                        </p:cTn>
                                        <p:tgtEl>
                                          <p:spTgt spid="22"/>
                                        </p:tgtEl>
                                        <p:attrNameLst>
                                          <p:attrName>style.visibility</p:attrName>
                                        </p:attrNameLst>
                                      </p:cBhvr>
                                      <p:to>
                                        <p:strVal val="visible"/>
                                      </p:to>
                                    </p:set>
                                    <p:animEffect transition="in" filter="wipe(up)">
                                      <p:cBhvr>
                                        <p:cTn id="177" dur="500"/>
                                        <p:tgtEl>
                                          <p:spTgt spid="22"/>
                                        </p:tgtEl>
                                      </p:cBhvr>
                                    </p:animEffect>
                                  </p:childTnLst>
                                </p:cTn>
                              </p:par>
                              <p:par>
                                <p:cTn id="178" presetID="22" presetClass="entr" presetSubtype="1" fill="hold" grpId="0" nodeType="withEffect">
                                  <p:stCondLst>
                                    <p:cond delay="0"/>
                                  </p:stCondLst>
                                  <p:childTnLst>
                                    <p:set>
                                      <p:cBhvr>
                                        <p:cTn id="179" dur="1" fill="hold">
                                          <p:stCondLst>
                                            <p:cond delay="0"/>
                                          </p:stCondLst>
                                        </p:cTn>
                                        <p:tgtEl>
                                          <p:spTgt spid="48"/>
                                        </p:tgtEl>
                                        <p:attrNameLst>
                                          <p:attrName>style.visibility</p:attrName>
                                        </p:attrNameLst>
                                      </p:cBhvr>
                                      <p:to>
                                        <p:strVal val="visible"/>
                                      </p:to>
                                    </p:set>
                                    <p:animEffect transition="in" filter="wipe(up)">
                                      <p:cBhvr>
                                        <p:cTn id="180" dur="500"/>
                                        <p:tgtEl>
                                          <p:spTgt spid="48"/>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grpId="0" nodeType="clickEffect">
                                  <p:stCondLst>
                                    <p:cond delay="0"/>
                                  </p:stCondLst>
                                  <p:childTnLst>
                                    <p:set>
                                      <p:cBhvr>
                                        <p:cTn id="184" dur="1" fill="hold">
                                          <p:stCondLst>
                                            <p:cond delay="0"/>
                                          </p:stCondLst>
                                        </p:cTn>
                                        <p:tgtEl>
                                          <p:spTgt spid="25"/>
                                        </p:tgtEl>
                                        <p:attrNameLst>
                                          <p:attrName>style.visibility</p:attrName>
                                        </p:attrNameLst>
                                      </p:cBhvr>
                                      <p:to>
                                        <p:strVal val="visible"/>
                                      </p:to>
                                    </p:set>
                                    <p:animEffect transition="in" filter="wipe(up)">
                                      <p:cBhvr>
                                        <p:cTn id="185" dur="500"/>
                                        <p:tgtEl>
                                          <p:spTgt spid="25"/>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grpId="0" nodeType="clickEffect">
                                  <p:stCondLst>
                                    <p:cond delay="0"/>
                                  </p:stCondLst>
                                  <p:childTnLst>
                                    <p:set>
                                      <p:cBhvr>
                                        <p:cTn id="189" dur="1" fill="hold">
                                          <p:stCondLst>
                                            <p:cond delay="0"/>
                                          </p:stCondLst>
                                        </p:cTn>
                                        <p:tgtEl>
                                          <p:spTgt spid="38"/>
                                        </p:tgtEl>
                                        <p:attrNameLst>
                                          <p:attrName>style.visibility</p:attrName>
                                        </p:attrNameLst>
                                      </p:cBhvr>
                                      <p:to>
                                        <p:strVal val="visible"/>
                                      </p:to>
                                    </p:set>
                                    <p:animEffect transition="in" filter="wipe(up)">
                                      <p:cBhvr>
                                        <p:cTn id="190" dur="500"/>
                                        <p:tgtEl>
                                          <p:spTgt spid="38"/>
                                        </p:tgtEl>
                                      </p:cBhvr>
                                    </p:animEffect>
                                  </p:childTnLst>
                                </p:cTn>
                              </p:par>
                              <p:par>
                                <p:cTn id="191" presetID="22" presetClass="entr" presetSubtype="1" fill="hold" grpId="0" nodeType="withEffect">
                                  <p:stCondLst>
                                    <p:cond delay="0"/>
                                  </p:stCondLst>
                                  <p:childTnLst>
                                    <p:set>
                                      <p:cBhvr>
                                        <p:cTn id="192" dur="1" fill="hold">
                                          <p:stCondLst>
                                            <p:cond delay="0"/>
                                          </p:stCondLst>
                                        </p:cTn>
                                        <p:tgtEl>
                                          <p:spTgt spid="36"/>
                                        </p:tgtEl>
                                        <p:attrNameLst>
                                          <p:attrName>style.visibility</p:attrName>
                                        </p:attrNameLst>
                                      </p:cBhvr>
                                      <p:to>
                                        <p:strVal val="visible"/>
                                      </p:to>
                                    </p:set>
                                    <p:animEffect transition="in" filter="wipe(up)">
                                      <p:cBhvr>
                                        <p:cTn id="193" dur="500"/>
                                        <p:tgtEl>
                                          <p:spTgt spid="36"/>
                                        </p:tgtEl>
                                      </p:cBhvr>
                                    </p:animEffect>
                                  </p:childTnLst>
                                </p:cTn>
                              </p:par>
                              <p:par>
                                <p:cTn id="194" presetID="22" presetClass="entr" presetSubtype="1" fill="hold" grpId="0" nodeType="withEffect">
                                  <p:stCondLst>
                                    <p:cond delay="0"/>
                                  </p:stCondLst>
                                  <p:childTnLst>
                                    <p:set>
                                      <p:cBhvr>
                                        <p:cTn id="195" dur="1" fill="hold">
                                          <p:stCondLst>
                                            <p:cond delay="0"/>
                                          </p:stCondLst>
                                        </p:cTn>
                                        <p:tgtEl>
                                          <p:spTgt spid="26"/>
                                        </p:tgtEl>
                                        <p:attrNameLst>
                                          <p:attrName>style.visibility</p:attrName>
                                        </p:attrNameLst>
                                      </p:cBhvr>
                                      <p:to>
                                        <p:strVal val="visible"/>
                                      </p:to>
                                    </p:set>
                                    <p:animEffect transition="in" filter="wipe(up)">
                                      <p:cBhvr>
                                        <p:cTn id="196" dur="500"/>
                                        <p:tgtEl>
                                          <p:spTgt spid="26"/>
                                        </p:tgtEl>
                                      </p:cBhvr>
                                    </p:animEffect>
                                  </p:childTnLst>
                                </p:cTn>
                              </p:par>
                              <p:par>
                                <p:cTn id="197" presetID="22" presetClass="entr" presetSubtype="1" fill="hold" grpId="0" nodeType="withEffect">
                                  <p:stCondLst>
                                    <p:cond delay="0"/>
                                  </p:stCondLst>
                                  <p:childTnLst>
                                    <p:set>
                                      <p:cBhvr>
                                        <p:cTn id="198" dur="1" fill="hold">
                                          <p:stCondLst>
                                            <p:cond delay="0"/>
                                          </p:stCondLst>
                                        </p:cTn>
                                        <p:tgtEl>
                                          <p:spTgt spid="29"/>
                                        </p:tgtEl>
                                        <p:attrNameLst>
                                          <p:attrName>style.visibility</p:attrName>
                                        </p:attrNameLst>
                                      </p:cBhvr>
                                      <p:to>
                                        <p:strVal val="visible"/>
                                      </p:to>
                                    </p:set>
                                    <p:animEffect transition="in" filter="wipe(up)">
                                      <p:cBhvr>
                                        <p:cTn id="199" dur="500"/>
                                        <p:tgtEl>
                                          <p:spTgt spid="2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1" fill="hold" grpId="0" nodeType="clickEffect">
                                  <p:stCondLst>
                                    <p:cond delay="0"/>
                                  </p:stCondLst>
                                  <p:childTnLst>
                                    <p:set>
                                      <p:cBhvr>
                                        <p:cTn id="203" dur="1" fill="hold">
                                          <p:stCondLst>
                                            <p:cond delay="0"/>
                                          </p:stCondLst>
                                        </p:cTn>
                                        <p:tgtEl>
                                          <p:spTgt spid="42"/>
                                        </p:tgtEl>
                                        <p:attrNameLst>
                                          <p:attrName>style.visibility</p:attrName>
                                        </p:attrNameLst>
                                      </p:cBhvr>
                                      <p:to>
                                        <p:strVal val="visible"/>
                                      </p:to>
                                    </p:set>
                                    <p:animEffect transition="in" filter="wipe(up)">
                                      <p:cBhvr>
                                        <p:cTn id="204" dur="500"/>
                                        <p:tgtEl>
                                          <p:spTgt spid="42"/>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1" fill="hold" grpId="0" nodeType="clickEffect">
                                  <p:stCondLst>
                                    <p:cond delay="0"/>
                                  </p:stCondLst>
                                  <p:childTnLst>
                                    <p:set>
                                      <p:cBhvr>
                                        <p:cTn id="208" dur="1" fill="hold">
                                          <p:stCondLst>
                                            <p:cond delay="0"/>
                                          </p:stCondLst>
                                        </p:cTn>
                                        <p:tgtEl>
                                          <p:spTgt spid="43"/>
                                        </p:tgtEl>
                                        <p:attrNameLst>
                                          <p:attrName>style.visibility</p:attrName>
                                        </p:attrNameLst>
                                      </p:cBhvr>
                                      <p:to>
                                        <p:strVal val="visible"/>
                                      </p:to>
                                    </p:set>
                                    <p:animEffect transition="in" filter="wipe(up)">
                                      <p:cBhvr>
                                        <p:cTn id="209" dur="500"/>
                                        <p:tgtEl>
                                          <p:spTgt spid="43"/>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1" fill="hold" grpId="0" nodeType="clickEffect">
                                  <p:stCondLst>
                                    <p:cond delay="0"/>
                                  </p:stCondLst>
                                  <p:childTnLst>
                                    <p:set>
                                      <p:cBhvr>
                                        <p:cTn id="213" dur="1" fill="hold">
                                          <p:stCondLst>
                                            <p:cond delay="0"/>
                                          </p:stCondLst>
                                        </p:cTn>
                                        <p:tgtEl>
                                          <p:spTgt spid="57"/>
                                        </p:tgtEl>
                                        <p:attrNameLst>
                                          <p:attrName>style.visibility</p:attrName>
                                        </p:attrNameLst>
                                      </p:cBhvr>
                                      <p:to>
                                        <p:strVal val="visible"/>
                                      </p:to>
                                    </p:set>
                                    <p:animEffect transition="in" filter="wipe(up)">
                                      <p:cBhvr>
                                        <p:cTn id="214" dur="500"/>
                                        <p:tgtEl>
                                          <p:spTgt spid="57"/>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1" fill="hold" grpId="0" nodeType="clickEffect">
                                  <p:stCondLst>
                                    <p:cond delay="0"/>
                                  </p:stCondLst>
                                  <p:childTnLst>
                                    <p:set>
                                      <p:cBhvr>
                                        <p:cTn id="218" dur="1" fill="hold">
                                          <p:stCondLst>
                                            <p:cond delay="0"/>
                                          </p:stCondLst>
                                        </p:cTn>
                                        <p:tgtEl>
                                          <p:spTgt spid="58"/>
                                        </p:tgtEl>
                                        <p:attrNameLst>
                                          <p:attrName>style.visibility</p:attrName>
                                        </p:attrNameLst>
                                      </p:cBhvr>
                                      <p:to>
                                        <p:strVal val="visible"/>
                                      </p:to>
                                    </p:set>
                                    <p:animEffect transition="in" filter="wipe(up)">
                                      <p:cBhvr>
                                        <p:cTn id="21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animBg="1"/>
      <p:bldP spid="11" grpId="0" animBg="1"/>
      <p:bldP spid="12" grpId="0" animBg="1"/>
      <p:bldP spid="13" grpId="0" animBg="1"/>
      <p:bldP spid="14" grpId="0"/>
      <p:bldP spid="15" grpId="0"/>
      <p:bldP spid="16" grpId="0"/>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4" grpId="0"/>
      <p:bldP spid="35" grpId="0"/>
      <p:bldP spid="36" grpId="0"/>
      <p:bldP spid="37" grpId="0"/>
      <p:bldP spid="38" grpId="0"/>
      <p:bldP spid="39" grpId="0"/>
      <p:bldP spid="40" grpId="0" animBg="1"/>
      <p:bldP spid="41" grpId="0" animBg="1"/>
      <p:bldP spid="42" grpId="0" animBg="1"/>
      <p:bldP spid="43" grpId="0" animBg="1"/>
      <p:bldP spid="44" grpId="0"/>
      <p:bldP spid="45" grpId="0"/>
      <p:bldP spid="46" grpId="0"/>
      <p:bldP spid="47" grpId="0"/>
      <p:bldP spid="48" grpId="0"/>
      <p:bldP spid="49" grpId="0"/>
      <p:bldP spid="54" grpId="0"/>
      <p:bldP spid="55" grpId="0"/>
      <p:bldP spid="56" grpId="0"/>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609600"/>
            <a:ext cx="10157354" cy="990600"/>
          </a:xfrm>
        </p:spPr>
        <p:txBody>
          <a:bodyPr>
            <a:noAutofit/>
          </a:bodyPr>
          <a:lstStyle/>
          <a:p>
            <a:pPr algn="ctr">
              <a:lnSpc>
                <a:spcPct val="150000"/>
              </a:lnSpc>
            </a:pPr>
            <a:r>
              <a:rPr lang="vi-VN" sz="3200" b="1" dirty="0" smtClean="0">
                <a:latin typeface="Times New Roman" pitchFamily="18" charset="0"/>
                <a:cs typeface="Times New Roman" pitchFamily="18" charset="0"/>
              </a:rPr>
              <a:t>1. KHÁI NIỆM, ĐẶC TRƯNG VÀ PHƯƠNG PHÁP NGHIÊN CỨU CỦA KINH TẾ HỌC</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117309" y="1828800"/>
            <a:ext cx="10157354" cy="4267200"/>
          </a:xfrm>
        </p:spPr>
        <p:txBody>
          <a:bodyPr>
            <a:normAutofit/>
          </a:bodyPr>
          <a:lstStyle/>
          <a:p>
            <a:pPr marL="457200" indent="-457200">
              <a:buNone/>
            </a:pPr>
            <a:r>
              <a:rPr lang="vi-VN" sz="3000" b="1" dirty="0" smtClean="0">
                <a:latin typeface="Times New Roman" pitchFamily="18" charset="0"/>
                <a:cs typeface="Times New Roman" pitchFamily="18" charset="0"/>
              </a:rPr>
              <a:t>1.1. Khái niệm: </a:t>
            </a:r>
          </a:p>
          <a:p>
            <a:pPr marL="0" indent="0" algn="just" defTabSz="685800">
              <a:lnSpc>
                <a:spcPct val="150000"/>
              </a:lnSpc>
              <a:spcBef>
                <a:spcPts val="1200"/>
              </a:spcBef>
              <a:buNone/>
            </a:pPr>
            <a:r>
              <a:rPr lang="vi-VN" sz="3000" b="1" dirty="0" smtClean="0">
                <a:latin typeface="Times New Roman" pitchFamily="18" charset="0"/>
                <a:cs typeface="Times New Roman" pitchFamily="18" charset="0"/>
              </a:rPr>
              <a:t>	“Kinh tế học</a:t>
            </a:r>
            <a:r>
              <a:rPr lang="vi-VN" sz="3000" dirty="0" smtClean="0">
                <a:latin typeface="Times New Roman" pitchFamily="18" charset="0"/>
                <a:cs typeface="Times New Roman" pitchFamily="18" charset="0"/>
              </a:rPr>
              <a:t> là môn khoa học </a:t>
            </a:r>
            <a:r>
              <a:rPr lang="vi-VN" sz="3000" smtClean="0">
                <a:latin typeface="Times New Roman" pitchFamily="18" charset="0"/>
                <a:cs typeface="Times New Roman" pitchFamily="18" charset="0"/>
              </a:rPr>
              <a:t>xã hội</a:t>
            </a:r>
            <a:r>
              <a:rPr lang="en-US" sz="3000" smtClean="0">
                <a:latin typeface="Times New Roman" pitchFamily="18" charset="0"/>
                <a:cs typeface="Times New Roman" pitchFamily="18" charset="0"/>
              </a:rPr>
              <a:t>,</a:t>
            </a:r>
            <a:r>
              <a:rPr lang="vi-VN" sz="3000" smtClean="0">
                <a:latin typeface="Times New Roman" pitchFamily="18" charset="0"/>
                <a:cs typeface="Times New Roman" pitchFamily="18" charset="0"/>
              </a:rPr>
              <a:t> nghiên cứu</a:t>
            </a:r>
            <a:r>
              <a:rPr lang="en-US" sz="3000" smtClean="0">
                <a:latin typeface="Times New Roman" pitchFamily="18" charset="0"/>
                <a:cs typeface="Times New Roman" pitchFamily="18" charset="0"/>
              </a:rPr>
              <a:t> xem việc lựa chọn cách sử dụng hợp lý</a:t>
            </a:r>
            <a:r>
              <a:rPr lang="vi-VN" sz="300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các </a:t>
            </a:r>
            <a:r>
              <a:rPr lang="vi-VN" sz="3000" u="sng" dirty="0" smtClean="0">
                <a:solidFill>
                  <a:srgbClr val="FF0000"/>
                </a:solidFill>
                <a:latin typeface="Times New Roman" pitchFamily="18" charset="0"/>
                <a:cs typeface="Times New Roman" pitchFamily="18" charset="0"/>
              </a:rPr>
              <a:t>nguồn lực khan hiếm</a:t>
            </a:r>
            <a:r>
              <a:rPr lang="vi-VN" sz="3000" dirty="0" smtClean="0">
                <a:latin typeface="Times New Roman" pitchFamily="18" charset="0"/>
                <a:cs typeface="Times New Roman" pitchFamily="18" charset="0"/>
              </a:rPr>
              <a:t> để sản xuất ra các hàng </a:t>
            </a:r>
            <a:r>
              <a:rPr lang="vi-VN" sz="3000" smtClean="0">
                <a:latin typeface="Times New Roman" pitchFamily="18" charset="0"/>
                <a:cs typeface="Times New Roman" pitchFamily="18" charset="0"/>
              </a:rPr>
              <a:t>hóa </a:t>
            </a:r>
            <a:r>
              <a:rPr lang="en-US" sz="3000" smtClean="0">
                <a:latin typeface="Times New Roman" pitchFamily="18" charset="0"/>
                <a:cs typeface="Times New Roman" pitchFamily="18" charset="0"/>
              </a:rPr>
              <a:t>cần thiết và </a:t>
            </a:r>
            <a:r>
              <a:rPr lang="vi-VN" sz="3000" smtClean="0">
                <a:latin typeface="Times New Roman" pitchFamily="18" charset="0"/>
                <a:cs typeface="Times New Roman" pitchFamily="18" charset="0"/>
              </a:rPr>
              <a:t>phân </a:t>
            </a:r>
            <a:r>
              <a:rPr lang="vi-VN" sz="3000" dirty="0" smtClean="0">
                <a:latin typeface="Times New Roman" pitchFamily="18" charset="0"/>
                <a:cs typeface="Times New Roman" pitchFamily="18" charset="0"/>
              </a:rPr>
              <a:t>phối chúng cho các thành viên trong xã hội”</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219200"/>
          </a:xfrm>
        </p:spPr>
        <p:txBody>
          <a:bodyPr>
            <a:normAutofit/>
          </a:bodyPr>
          <a:lstStyle/>
          <a:p>
            <a:r>
              <a:rPr lang="vi-VN" sz="3200" b="1" u="sng" dirty="0" smtClean="0">
                <a:latin typeface="Times New Roman" pitchFamily="18" charset="0"/>
                <a:cs typeface="Times New Roman" pitchFamily="18" charset="0"/>
              </a:rPr>
              <a:t>Một số vấn đề cần làm rõ về khái niệm kinh tế học</a:t>
            </a:r>
            <a:endParaRPr lang="en-US" sz="32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vi-VN" sz="2800" i="1" u="sng" dirty="0" smtClean="0">
                <a:latin typeface="Times New Roman" pitchFamily="18" charset="0"/>
                <a:cs typeface="Times New Roman" pitchFamily="18" charset="0"/>
              </a:rPr>
              <a:t>Một là</a:t>
            </a:r>
            <a:r>
              <a:rPr lang="vi-VN" sz="2800" u="sng"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các nguồn lực khan hiếm: </a:t>
            </a:r>
          </a:p>
          <a:p>
            <a:pPr marL="400050" lvl="1" indent="0">
              <a:lnSpc>
                <a:spcPts val="4500"/>
              </a:lnSpc>
              <a:buNone/>
              <a:defRPr/>
            </a:pP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endParaRPr lang="en-US" sz="2800" dirty="0" smtClean="0">
              <a:latin typeface="Times New Roman" pitchFamily="18" charset="0"/>
              <a:cs typeface="Times New Roman" pitchFamily="18" charset="0"/>
            </a:endParaRPr>
          </a:p>
          <a:p>
            <a:pPr marL="400050" lvl="1" indent="0">
              <a:lnSpc>
                <a:spcPts val="4500"/>
              </a:lnSpc>
              <a:buNone/>
              <a:defRPr/>
            </a:pP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endParaRPr lang="en-US" sz="2800" dirty="0" smtClean="0">
              <a:latin typeface="Times New Roman" pitchFamily="18" charset="0"/>
              <a:cs typeface="Times New Roman" pitchFamily="18" charset="0"/>
            </a:endParaRPr>
          </a:p>
          <a:p>
            <a:pPr marL="400050" lvl="1" indent="0">
              <a:lnSpc>
                <a:spcPts val="4500"/>
              </a:lnSpc>
              <a:buNone/>
              <a:defRPr/>
            </a:pPr>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p>
          <a:p>
            <a:pPr marL="400050" lvl="1" indent="0">
              <a:lnSpc>
                <a:spcPts val="4500"/>
              </a:lnSpc>
              <a:buNone/>
              <a:defRPr/>
            </a:pPr>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nghệ</a:t>
            </a:r>
            <a:endParaRPr lang="en-US" sz="2800" dirty="0" smtClean="0">
              <a:latin typeface="Times New Roman" pitchFamily="18" charset="0"/>
              <a:cs typeface="Times New Roman" pitchFamily="18" charset="0"/>
            </a:endParaRPr>
          </a:p>
          <a:p>
            <a:pPr marL="400050" lvl="1" indent="0">
              <a:lnSpc>
                <a:spcPts val="4500"/>
              </a:lnSpc>
              <a:buNone/>
              <a:defRPr/>
            </a:pPr>
            <a:r>
              <a:rPr lang="en-US" sz="2800" dirty="0" smtClean="0">
                <a:latin typeface="Times New Roman" pitchFamily="18" charset="0"/>
                <a:cs typeface="Times New Roman" pitchFamily="18" charset="0"/>
              </a:rPr>
              <a:t>5. ...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50000"/>
              </a:lnSpc>
              <a:spcBef>
                <a:spcPts val="1200"/>
              </a:spcBef>
              <a:spcAft>
                <a:spcPts val="600"/>
              </a:spcAft>
              <a:buNone/>
              <a:defRPr/>
            </a:pPr>
            <a:r>
              <a:rPr lang="vi-VN" sz="2800" i="1" u="sng" dirty="0" smtClean="0">
                <a:latin typeface="Times New Roman" pitchFamily="18" charset="0"/>
                <a:cs typeface="Times New Roman" pitchFamily="18" charset="0"/>
              </a:rPr>
              <a:t>Hai là</a:t>
            </a:r>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endParaRPr lang="en-US" sz="2800" dirty="0" smtClean="0">
              <a:latin typeface="Times New Roman" pitchFamily="18" charset="0"/>
              <a:cs typeface="Times New Roman" pitchFamily="18" charset="0"/>
            </a:endParaRPr>
          </a:p>
          <a:p>
            <a:pPr marL="400050" lvl="1" indent="0">
              <a:lnSpc>
                <a:spcPct val="150000"/>
              </a:lnSpc>
              <a:spcBef>
                <a:spcPts val="1200"/>
              </a:spcBef>
              <a:spcAft>
                <a:spcPts val="600"/>
              </a:spcAft>
              <a:buNone/>
              <a:defRPr/>
            </a:pPr>
            <a:r>
              <a:rPr lang="fr-FR" sz="2800" dirty="0" smtClean="0">
                <a:latin typeface="Times New Roman" pitchFamily="18" charset="0"/>
                <a:cs typeface="Times New Roman" pitchFamily="18" charset="0"/>
              </a:rPr>
              <a:t>1. </a:t>
            </a:r>
            <a:r>
              <a:rPr lang="fr-FR" sz="2800" dirty="0" err="1" smtClean="0">
                <a:latin typeface="Times New Roman" pitchFamily="18" charset="0"/>
                <a:cs typeface="Times New Roman" pitchFamily="18" charset="0"/>
              </a:rPr>
              <a:t>Nhu</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cầu</a:t>
            </a:r>
            <a:r>
              <a:rPr lang="fr-FR" sz="2800" dirty="0" smtClean="0">
                <a:latin typeface="Times New Roman" pitchFamily="18" charset="0"/>
                <a:cs typeface="Times New Roman" pitchFamily="18" charset="0"/>
              </a:rPr>
              <a:t> là </a:t>
            </a:r>
            <a:r>
              <a:rPr lang="fr-FR" sz="2800" dirty="0" err="1" smtClean="0">
                <a:latin typeface="Times New Roman" pitchFamily="18" charset="0"/>
                <a:cs typeface="Times New Roman" pitchFamily="18" charset="0"/>
              </a:rPr>
              <a:t>vô</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hạn</a:t>
            </a:r>
            <a:endParaRPr lang="fr-FR" sz="2800" dirty="0" smtClean="0">
              <a:latin typeface="Times New Roman" pitchFamily="18" charset="0"/>
              <a:cs typeface="Times New Roman" pitchFamily="18" charset="0"/>
            </a:endParaRPr>
          </a:p>
          <a:p>
            <a:pPr marL="400050" lvl="1" indent="0">
              <a:lnSpc>
                <a:spcPct val="150000"/>
              </a:lnSpc>
              <a:spcBef>
                <a:spcPts val="1200"/>
              </a:spcBef>
              <a:spcAft>
                <a:spcPts val="600"/>
              </a:spcAft>
              <a:buNone/>
              <a:defRPr/>
            </a:pP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endParaRPr lang="vi-VN" sz="2800" dirty="0" smtClean="0">
              <a:latin typeface="Times New Roman" pitchFamily="18" charset="0"/>
              <a:cs typeface="Times New Roman" pitchFamily="18" charset="0"/>
            </a:endParaRPr>
          </a:p>
          <a:p>
            <a:pPr marL="0" indent="0">
              <a:lnSpc>
                <a:spcPct val="150000"/>
              </a:lnSpc>
              <a:spcBef>
                <a:spcPts val="1200"/>
              </a:spcBef>
              <a:spcAft>
                <a:spcPts val="600"/>
              </a:spcAft>
              <a:buNone/>
              <a:defRPr/>
            </a:pPr>
            <a:r>
              <a:rPr lang="vi-VN" sz="2800" dirty="0" smtClean="0">
                <a:latin typeface="Times New Roman" pitchFamily="18" charset="0"/>
                <a:cs typeface="Times New Roman" pitchFamily="18" charset="0"/>
              </a:rPr>
              <a:t>=&gt; Kinh tế học bắt nguồn từ sự khan hiếm các nguồn lực trong xã hội và nhu cầu vô hạn của con người</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p:txBody>
      </p:sp>
      <p:sp>
        <p:nvSpPr>
          <p:cNvPr id="4" name="Title 1"/>
          <p:cNvSpPr txBox="1">
            <a:spLocks/>
          </p:cNvSpPr>
          <p:nvPr/>
        </p:nvSpPr>
        <p:spPr>
          <a:xfrm>
            <a:off x="1117309" y="76200"/>
            <a:ext cx="10157354" cy="12192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vi-VN" sz="3200" b="1" u="sng" dirty="0" smtClean="0">
                <a:latin typeface="Times New Roman" pitchFamily="18" charset="0"/>
                <a:cs typeface="Times New Roman" pitchFamily="18" charset="0"/>
              </a:rPr>
              <a:t>Một số vấn đề cần làm rõ về khái niệm kinh tế học</a:t>
            </a:r>
            <a:endParaRPr lang="en-US" sz="3200" b="1" u="sng"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Times New Roman" pitchFamily="18" charset="0"/>
                <a:cs typeface="Times New Roman" pitchFamily="18" charset="0"/>
              </a:rPr>
              <a:t>PHÂN LOẠI KINH TẾ HỌC</a:t>
            </a:r>
            <a:endParaRPr lang="en-US" sz="3200" dirty="0"/>
          </a:p>
        </p:txBody>
      </p:sp>
      <p:sp>
        <p:nvSpPr>
          <p:cNvPr id="4" name="Oval 3"/>
          <p:cNvSpPr/>
          <p:nvPr/>
        </p:nvSpPr>
        <p:spPr>
          <a:xfrm>
            <a:off x="1751012" y="3124200"/>
            <a:ext cx="1600200" cy="15361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endParaRPr lang="en-US" sz="2800" dirty="0">
              <a:latin typeface="Times New Roman" panose="02020603050405020304" pitchFamily="18" charset="0"/>
              <a:cs typeface="Times New Roman" panose="02020603050405020304" pitchFamily="18" charset="0"/>
            </a:endParaRPr>
          </a:p>
        </p:txBody>
      </p:sp>
      <p:cxnSp>
        <p:nvCxnSpPr>
          <p:cNvPr id="7" name="Straight Arrow Connector 6"/>
          <p:cNvCxnSpPr>
            <a:stCxn id="4" idx="6"/>
          </p:cNvCxnSpPr>
          <p:nvPr/>
        </p:nvCxnSpPr>
        <p:spPr>
          <a:xfrm flipV="1">
            <a:off x="3351212" y="2625852"/>
            <a:ext cx="1266303" cy="1266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6"/>
            <a:endCxn id="12" idx="1"/>
          </p:cNvCxnSpPr>
          <p:nvPr/>
        </p:nvCxnSpPr>
        <p:spPr>
          <a:xfrm>
            <a:off x="3351212" y="3892296"/>
            <a:ext cx="1266303" cy="969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617515" y="2194052"/>
            <a:ext cx="2772297" cy="8539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nghiên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cứu</a:t>
            </a:r>
            <a:endParaRPr lang="en-US" dirty="0">
              <a:latin typeface="Times New Roman" panose="02020603050405020304" pitchFamily="18" charset="0"/>
              <a:cs typeface="Times New Roman" panose="02020603050405020304" pitchFamily="18" charset="0"/>
            </a:endParaRPr>
          </a:p>
        </p:txBody>
      </p:sp>
      <p:sp>
        <p:nvSpPr>
          <p:cNvPr id="12" name="Content Placeholder 11"/>
          <p:cNvSpPr>
            <a:spLocks noGrp="1"/>
          </p:cNvSpPr>
          <p:nvPr>
            <p:ph idx="1"/>
          </p:nvPr>
        </p:nvSpPr>
        <p:spPr>
          <a:xfrm>
            <a:off x="4617515" y="4419600"/>
            <a:ext cx="2924697" cy="8848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cận</a:t>
            </a:r>
            <a:endParaRPr lang="en-US" dirty="0">
              <a:latin typeface="Times New Roman" panose="02020603050405020304" pitchFamily="18" charset="0"/>
              <a:cs typeface="Times New Roman" panose="02020603050405020304" pitchFamily="18" charset="0"/>
            </a:endParaRPr>
          </a:p>
        </p:txBody>
      </p:sp>
      <p:cxnSp>
        <p:nvCxnSpPr>
          <p:cNvPr id="23" name="Straight Arrow Connector 22"/>
          <p:cNvCxnSpPr>
            <a:stCxn id="10" idx="3"/>
          </p:cNvCxnSpPr>
          <p:nvPr/>
        </p:nvCxnSpPr>
        <p:spPr>
          <a:xfrm flipV="1">
            <a:off x="7389812" y="2000504"/>
            <a:ext cx="838200" cy="620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3"/>
          </p:cNvCxnSpPr>
          <p:nvPr/>
        </p:nvCxnSpPr>
        <p:spPr>
          <a:xfrm>
            <a:off x="7389812" y="2621026"/>
            <a:ext cx="914400" cy="546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8217715" y="1619504"/>
            <a:ext cx="2514600"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endParaRPr lang="en-US" dirty="0">
              <a:latin typeface="Times New Roman" panose="02020603050405020304" pitchFamily="18" charset="0"/>
              <a:cs typeface="Times New Roman" panose="02020603050405020304" pitchFamily="18" charset="0"/>
            </a:endParaRPr>
          </a:p>
        </p:txBody>
      </p:sp>
      <p:sp>
        <p:nvSpPr>
          <p:cNvPr id="30" name="Rounded Rectangle 29"/>
          <p:cNvSpPr/>
          <p:nvPr/>
        </p:nvSpPr>
        <p:spPr>
          <a:xfrm>
            <a:off x="8304212" y="2743200"/>
            <a:ext cx="2428103" cy="7668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mô</a:t>
            </a:r>
            <a:endParaRPr lang="en-US" dirty="0">
              <a:latin typeface="Times New Roman" panose="02020603050405020304" pitchFamily="18" charset="0"/>
              <a:cs typeface="Times New Roman" panose="02020603050405020304" pitchFamily="18" charset="0"/>
            </a:endParaRPr>
          </a:p>
        </p:txBody>
      </p:sp>
      <p:cxnSp>
        <p:nvCxnSpPr>
          <p:cNvPr id="36" name="Straight Arrow Connector 35"/>
          <p:cNvCxnSpPr>
            <a:stCxn id="12" idx="3"/>
            <a:endCxn id="41" idx="1"/>
          </p:cNvCxnSpPr>
          <p:nvPr/>
        </p:nvCxnSpPr>
        <p:spPr>
          <a:xfrm flipV="1">
            <a:off x="7542212" y="4276344"/>
            <a:ext cx="838200" cy="585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3"/>
          </p:cNvCxnSpPr>
          <p:nvPr/>
        </p:nvCxnSpPr>
        <p:spPr>
          <a:xfrm>
            <a:off x="7542212" y="4862014"/>
            <a:ext cx="838200" cy="442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8380412" y="3892296"/>
            <a:ext cx="2351903" cy="768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p>
          <a:p>
            <a:pPr algn="ct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chứng</a:t>
            </a:r>
            <a:endParaRPr lang="en-US" dirty="0">
              <a:latin typeface="Times New Roman" panose="02020603050405020304" pitchFamily="18" charset="0"/>
              <a:cs typeface="Times New Roman" panose="02020603050405020304" pitchFamily="18" charset="0"/>
            </a:endParaRPr>
          </a:p>
        </p:txBody>
      </p:sp>
      <p:sp>
        <p:nvSpPr>
          <p:cNvPr id="43" name="Rounded Rectangle 42"/>
          <p:cNvSpPr/>
          <p:nvPr/>
        </p:nvSpPr>
        <p:spPr>
          <a:xfrm>
            <a:off x="8380411" y="4862013"/>
            <a:ext cx="2351904" cy="7663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409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bg/>
                                          </p:spTgt>
                                        </p:tgtEl>
                                        <p:attrNameLst>
                                          <p:attrName>style.visibility</p:attrName>
                                        </p:attrNameLst>
                                      </p:cBhvr>
                                      <p:to>
                                        <p:strVal val="visible"/>
                                      </p:to>
                                    </p:set>
                                    <p:animEffect transition="in" filter="wipe(up)">
                                      <p:cBhvr>
                                        <p:cTn id="32" dur="500"/>
                                        <p:tgtEl>
                                          <p:spTgt spid="12">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up)">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up)">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up)">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up)">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up)">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animBg="1"/>
      <p:bldP spid="12" grpId="0" build="p" animBg="1"/>
      <p:bldP spid="29" grpId="0" animBg="1"/>
      <p:bldP spid="30" grpId="0" animBg="1"/>
      <p:bldP spid="41"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81000"/>
            <a:ext cx="10157354" cy="1397000"/>
          </a:xfrm>
        </p:spPr>
        <p:txBody>
          <a:bodyPr>
            <a:noAutofit/>
          </a:bodyPr>
          <a:lstStyle/>
          <a:p>
            <a:pPr algn="ctr">
              <a:lnSpc>
                <a:spcPct val="150000"/>
              </a:lnSpc>
            </a:pPr>
            <a:r>
              <a:rPr lang="vi-VN" sz="3200" b="1" dirty="0" smtClean="0">
                <a:latin typeface="Times New Roman" pitchFamily="18" charset="0"/>
                <a:cs typeface="Times New Roman" pitchFamily="18" charset="0"/>
              </a:rPr>
              <a:t>1. KHÁI NIỆM, ĐẶC TRƯNG VÀ PHƯƠNG PHÁP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NGHIÊN CỨU CỦA KINH TẾ HỌC</a:t>
            </a:r>
            <a:endParaRPr lang="en-US" sz="3200" dirty="0"/>
          </a:p>
        </p:txBody>
      </p:sp>
      <p:sp>
        <p:nvSpPr>
          <p:cNvPr id="3" name="Content Placeholder 2"/>
          <p:cNvSpPr>
            <a:spLocks noGrp="1"/>
          </p:cNvSpPr>
          <p:nvPr>
            <p:ph idx="1"/>
          </p:nvPr>
        </p:nvSpPr>
        <p:spPr>
          <a:xfrm>
            <a:off x="1065212" y="1752600"/>
            <a:ext cx="10157354" cy="4470400"/>
          </a:xfrm>
        </p:spPr>
        <p:txBody>
          <a:bodyPr>
            <a:noAutofit/>
          </a:bodyPr>
          <a:lstStyle/>
          <a:p>
            <a:pPr>
              <a:lnSpc>
                <a:spcPct val="150000"/>
              </a:lnSpc>
              <a:spcBef>
                <a:spcPts val="1200"/>
              </a:spcBef>
              <a:buNone/>
            </a:pPr>
            <a:r>
              <a:rPr lang="vi-VN" sz="2800" b="1" dirty="0" smtClean="0">
                <a:latin typeface="Times New Roman" pitchFamily="18" charset="0"/>
                <a:cs typeface="Times New Roman" pitchFamily="18" charset="0"/>
              </a:rPr>
              <a:t>1.2. Đối tượng nghiên cứu</a:t>
            </a:r>
          </a:p>
          <a:p>
            <a:pPr marL="0" indent="566738" algn="just" defTabSz="566738">
              <a:lnSpc>
                <a:spcPct val="150000"/>
              </a:lnSpc>
              <a:spcBef>
                <a:spcPts val="1200"/>
              </a:spcBef>
              <a:buNone/>
            </a:pPr>
            <a:r>
              <a:rPr lang="vi-VN" sz="2800" dirty="0" smtClean="0">
                <a:latin typeface="Times New Roman" pitchFamily="18" charset="0"/>
                <a:cs typeface="Times New Roman" pitchFamily="18" charset="0"/>
              </a:rPr>
              <a:t>“</a:t>
            </a:r>
            <a:r>
              <a:rPr lang="vi-VN" sz="2800" i="1" dirty="0" smtClean="0">
                <a:latin typeface="Times New Roman" pitchFamily="18" charset="0"/>
                <a:cs typeface="Times New Roman" pitchFamily="18" charset="0"/>
              </a:rPr>
              <a:t>Nghiên cứu hoạt động của con người trong </a:t>
            </a:r>
            <a:r>
              <a:rPr lang="en-US" sz="2800" i="1" dirty="0" err="1" smtClean="0">
                <a:latin typeface="Times New Roman" pitchFamily="18" charset="0"/>
                <a:cs typeface="Times New Roman" pitchFamily="18" charset="0"/>
              </a:rPr>
              <a:t>sản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xuất</a:t>
            </a:r>
            <a:r>
              <a:rPr lang="vi-VN" sz="2800" i="1" dirty="0" smtClean="0">
                <a:latin typeface="Times New Roman" pitchFamily="18" charset="0"/>
                <a:cs typeface="Times New Roman" pitchFamily="18" charset="0"/>
              </a:rPr>
              <a:t> và tiêu thụ sản phẩm hàng hóa”</a:t>
            </a:r>
            <a:r>
              <a:rPr lang="en-US" sz="2800" i="1" dirty="0" smtClean="0">
                <a:latin typeface="Times New Roman" pitchFamily="18" charset="0"/>
                <a:cs typeface="Times New Roman" pitchFamily="18" charset="0"/>
              </a:rPr>
              <a:t>.</a:t>
            </a:r>
            <a:endParaRPr lang="vi-VN" sz="28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41146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04800"/>
            <a:ext cx="10157354" cy="1397000"/>
          </a:xfrm>
        </p:spPr>
        <p:txBody>
          <a:bodyPr>
            <a:noAutofit/>
          </a:bodyPr>
          <a:lstStyle/>
          <a:p>
            <a:pPr algn="ctr">
              <a:lnSpc>
                <a:spcPct val="150000"/>
              </a:lnSpc>
            </a:pPr>
            <a:r>
              <a:rPr lang="vi-VN" sz="3200" b="1" dirty="0" smtClean="0">
                <a:latin typeface="Times New Roman" pitchFamily="18" charset="0"/>
                <a:cs typeface="Times New Roman" pitchFamily="18" charset="0"/>
              </a:rPr>
              <a:t>1. KHÁI NIỆM, ĐẶC TRƯNG VÀ PHƯƠNG PHÁP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NGHIÊN CỨU CỦA KINH TẾ HỌC</a:t>
            </a:r>
            <a:endParaRPr lang="en-US" sz="3200" dirty="0"/>
          </a:p>
        </p:txBody>
      </p:sp>
      <p:sp>
        <p:nvSpPr>
          <p:cNvPr id="3" name="Content Placeholder 2"/>
          <p:cNvSpPr>
            <a:spLocks noGrp="1"/>
          </p:cNvSpPr>
          <p:nvPr>
            <p:ph idx="1"/>
          </p:nvPr>
        </p:nvSpPr>
        <p:spPr>
          <a:xfrm>
            <a:off x="1065212" y="1981200"/>
            <a:ext cx="10157354" cy="4241800"/>
          </a:xfrm>
        </p:spPr>
        <p:txBody>
          <a:bodyPr>
            <a:noAutofit/>
          </a:bodyPr>
          <a:lstStyle/>
          <a:p>
            <a:pPr>
              <a:buNone/>
            </a:pPr>
            <a:r>
              <a:rPr lang="vi-VN" sz="2800" b="1" dirty="0" smtClean="0">
                <a:latin typeface="Times New Roman" pitchFamily="18" charset="0"/>
                <a:cs typeface="Times New Roman" pitchFamily="18" charset="0"/>
              </a:rPr>
              <a:t>1.3. Phương pháp nghiên cứu</a:t>
            </a:r>
          </a:p>
          <a:p>
            <a:pPr marL="347663" indent="-347663" algn="just">
              <a:lnSpc>
                <a:spcPts val="3300"/>
              </a:lnSpc>
              <a:defRPr/>
            </a:pPr>
            <a:r>
              <a:rPr lang="vi-VN" sz="2800" i="1" dirty="0" smtClean="0">
                <a:latin typeface="Times New Roman" pitchFamily="18" charset="0"/>
                <a:cs typeface="Times New Roman" pitchFamily="18" charset="0"/>
                <a:sym typeface="Wingdings" panose="05000000000000000000" pitchFamily="2" charset="2"/>
              </a:rPr>
              <a:t> Áp dụng phương pháp quan sát, thu thập các số liệu</a:t>
            </a:r>
          </a:p>
          <a:p>
            <a:pPr marL="347663" indent="-347663" algn="just">
              <a:lnSpc>
                <a:spcPts val="3300"/>
              </a:lnSpc>
              <a:defRPr/>
            </a:pPr>
            <a:r>
              <a:rPr lang="en-US" sz="2800" i="1" dirty="0" smtClean="0">
                <a:latin typeface="Times New Roman" pitchFamily="18" charset="0"/>
                <a:cs typeface="Times New Roman" pitchFamily="18" charset="0"/>
                <a:sym typeface="Wingdings" panose="05000000000000000000" pitchFamily="2" charset="2"/>
              </a:rPr>
              <a:t> </a:t>
            </a:r>
            <a:r>
              <a:rPr lang="vi-VN" sz="2800" i="1" dirty="0" smtClean="0">
                <a:latin typeface="Times New Roman" pitchFamily="18" charset="0"/>
                <a:cs typeface="Times New Roman" pitchFamily="18" charset="0"/>
                <a:sym typeface="Wingdings" panose="05000000000000000000" pitchFamily="2" charset="2"/>
              </a:rPr>
              <a:t>Phân tích số liệu bằng các phương pháp thống kê và trừu tượng hoá</a:t>
            </a:r>
          </a:p>
          <a:p>
            <a:pPr marL="347663" indent="-347663" algn="just">
              <a:lnSpc>
                <a:spcPts val="3300"/>
              </a:lnSpc>
              <a:defRPr/>
            </a:pPr>
            <a:r>
              <a:rPr lang="en-US" sz="2800" i="1" dirty="0" smtClean="0">
                <a:latin typeface="Times New Roman" pitchFamily="18" charset="0"/>
                <a:cs typeface="Times New Roman" pitchFamily="18" charset="0"/>
                <a:sym typeface="Wingdings" panose="05000000000000000000" pitchFamily="2" charset="2"/>
              </a:rPr>
              <a:t> </a:t>
            </a:r>
            <a:r>
              <a:rPr lang="vi-VN" sz="2800" i="1" dirty="0" smtClean="0">
                <a:latin typeface="Times New Roman" pitchFamily="18" charset="0"/>
                <a:cs typeface="Times New Roman" pitchFamily="18" charset="0"/>
                <a:sym typeface="Wingdings" panose="05000000000000000000" pitchFamily="2" charset="2"/>
              </a:rPr>
              <a:t>Sử dụng các mô hình kinh tế trên cơ sở đưa ra các giả thiết</a:t>
            </a:r>
          </a:p>
          <a:p>
            <a:pPr marL="347663" indent="-347663" algn="just">
              <a:lnSpc>
                <a:spcPts val="3300"/>
              </a:lnSpc>
              <a:defRPr/>
            </a:pP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Kiểm</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nghiệm</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thực</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tế</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và</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rút</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ra</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kết</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luận</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trong</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đời</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sống</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kinh</a:t>
            </a:r>
            <a:r>
              <a:rPr lang="en-US" sz="2800" i="1" dirty="0" smtClean="0">
                <a:latin typeface="Times New Roman" pitchFamily="18" charset="0"/>
                <a:cs typeface="Times New Roman" pitchFamily="18" charset="0"/>
                <a:sym typeface="Wingdings" panose="05000000000000000000" pitchFamily="2" charset="2"/>
              </a:rPr>
              <a:t> </a:t>
            </a:r>
            <a:r>
              <a:rPr lang="en-US" sz="2800" i="1" dirty="0" err="1" smtClean="0">
                <a:latin typeface="Times New Roman" pitchFamily="18" charset="0"/>
                <a:cs typeface="Times New Roman" pitchFamily="18" charset="0"/>
                <a:sym typeface="Wingdings" panose="05000000000000000000" pitchFamily="2" charset="2"/>
              </a:rPr>
              <a:t>tế</a:t>
            </a:r>
            <a:endParaRPr lang="en-US" sz="2800" i="1" dirty="0" smtClean="0">
              <a:latin typeface="Times New Roman" pitchFamily="18" charset="0"/>
              <a:cs typeface="Times New Roman" pitchFamily="18" charset="0"/>
              <a:sym typeface="Wingdings" panose="05000000000000000000" pitchFamily="2" charset="2"/>
            </a:endParaRPr>
          </a:p>
          <a:p>
            <a:pPr>
              <a:buNone/>
            </a:pPr>
            <a:endParaRPr lang="vi-VN" sz="2800" i="1" dirty="0" smtClean="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8600"/>
            <a:ext cx="10157354" cy="1397000"/>
          </a:xfrm>
        </p:spPr>
        <p:txBody>
          <a:bodyPr>
            <a:noAutofit/>
          </a:bodyPr>
          <a:lstStyle/>
          <a:p>
            <a:pPr algn="ctr">
              <a:lnSpc>
                <a:spcPct val="150000"/>
              </a:lnSpc>
            </a:pPr>
            <a:r>
              <a:rPr lang="vi-VN" sz="3200" b="1" dirty="0" smtClean="0">
                <a:latin typeface="Times New Roman" pitchFamily="18" charset="0"/>
                <a:cs typeface="Times New Roman" pitchFamily="18" charset="0"/>
              </a:rPr>
              <a:t>1. KHÁI NIỆM, ĐẶC TRƯNG VÀ PHƯƠNG PHÁP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NGHIÊN CỨU CỦA KINH TẾ HỌC</a:t>
            </a:r>
            <a:endParaRPr lang="en-US" sz="3200" dirty="0"/>
          </a:p>
        </p:txBody>
      </p:sp>
      <p:sp>
        <p:nvSpPr>
          <p:cNvPr id="3" name="Content Placeholder 2"/>
          <p:cNvSpPr>
            <a:spLocks noGrp="1"/>
          </p:cNvSpPr>
          <p:nvPr>
            <p:ph idx="1"/>
          </p:nvPr>
        </p:nvSpPr>
        <p:spPr>
          <a:xfrm>
            <a:off x="1141412" y="1524000"/>
            <a:ext cx="10157354" cy="4470400"/>
          </a:xfrm>
        </p:spPr>
        <p:txBody>
          <a:bodyPr>
            <a:noAutofit/>
          </a:bodyPr>
          <a:lstStyle/>
          <a:p>
            <a:pPr marL="274320">
              <a:lnSpc>
                <a:spcPct val="150000"/>
              </a:lnSpc>
              <a:spcBef>
                <a:spcPts val="600"/>
              </a:spcBef>
              <a:buNone/>
            </a:pPr>
            <a:r>
              <a:rPr lang="vi-VN" sz="2800" b="1" dirty="0" smtClean="0">
                <a:latin typeface="Times New Roman" pitchFamily="18" charset="0"/>
                <a:cs typeface="Times New Roman" pitchFamily="18" charset="0"/>
              </a:rPr>
              <a:t>1.4. Đặc trưng</a:t>
            </a:r>
          </a:p>
          <a:p>
            <a:pPr marL="0" indent="0" algn="just">
              <a:lnSpc>
                <a:spcPct val="150000"/>
              </a:lnSpc>
              <a:spcBef>
                <a:spcPts val="600"/>
              </a:spcBef>
              <a:defRPr/>
            </a:pPr>
            <a:r>
              <a:rPr lang="vi-VN" sz="2800" dirty="0" smtClean="0">
                <a:latin typeface="Times New Roman" pitchFamily="18" charset="0"/>
                <a:cs typeface="Times New Roman" pitchFamily="18" charset="0"/>
                <a:sym typeface="Wingdings" panose="05000000000000000000" pitchFamily="2" charset="2"/>
              </a:rPr>
              <a:t> Nghiên cứu sự khan hiếm các nguồn lực một cách tương đối so với nhu cầu vô hạn của nền kinh tế</a:t>
            </a:r>
          </a:p>
          <a:p>
            <a:pPr marL="0" indent="0" algn="just">
              <a:lnSpc>
                <a:spcPct val="150000"/>
              </a:lnSpc>
              <a:spcBef>
                <a:spcPts val="600"/>
              </a:spcBef>
              <a:defRPr/>
            </a:pP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Tính</a:t>
            </a: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hợp</a:t>
            </a: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lý</a:t>
            </a:r>
            <a:endParaRPr lang="en-US" sz="2800" dirty="0" smtClean="0">
              <a:latin typeface="Times New Roman" pitchFamily="18" charset="0"/>
              <a:cs typeface="Times New Roman" pitchFamily="18" charset="0"/>
              <a:sym typeface="Wingdings" panose="05000000000000000000" pitchFamily="2" charset="2"/>
            </a:endParaRPr>
          </a:p>
          <a:p>
            <a:pPr marL="0" indent="0" algn="just">
              <a:lnSpc>
                <a:spcPct val="150000"/>
              </a:lnSpc>
              <a:spcBef>
                <a:spcPts val="600"/>
              </a:spcBef>
              <a:defRPr/>
            </a:pPr>
            <a:r>
              <a:rPr lang="vi-VN" sz="2800" dirty="0" smtClean="0">
                <a:latin typeface="Times New Roman" pitchFamily="18" charset="0"/>
                <a:cs typeface="Times New Roman" pitchFamily="18" charset="0"/>
                <a:sym typeface="Wingdings" panose="05000000000000000000" pitchFamily="2" charset="2"/>
              </a:rPr>
              <a:t> Môn học nghiên cứu mặt lượng</a:t>
            </a:r>
          </a:p>
          <a:p>
            <a:pPr marL="0" indent="0" algn="just">
              <a:lnSpc>
                <a:spcPct val="150000"/>
              </a:lnSpc>
              <a:spcBef>
                <a:spcPts val="600"/>
              </a:spcBef>
              <a:defRPr/>
            </a:pP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Tính</a:t>
            </a: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toàn</a:t>
            </a: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diện</a:t>
            </a: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và</a:t>
            </a: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tính</a:t>
            </a: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tổng</a:t>
            </a:r>
            <a:r>
              <a:rPr lang="en-US" sz="2800" dirty="0" smtClean="0">
                <a:latin typeface="Times New Roman" pitchFamily="18" charset="0"/>
                <a:cs typeface="Times New Roman" pitchFamily="18" charset="0"/>
                <a:sym typeface="Wingdings" panose="05000000000000000000" pitchFamily="2" charset="2"/>
              </a:rPr>
              <a:t> </a:t>
            </a:r>
            <a:r>
              <a:rPr lang="en-US" sz="2800" dirty="0" err="1" smtClean="0">
                <a:latin typeface="Times New Roman" pitchFamily="18" charset="0"/>
                <a:cs typeface="Times New Roman" pitchFamily="18" charset="0"/>
                <a:sym typeface="Wingdings" panose="05000000000000000000" pitchFamily="2" charset="2"/>
              </a:rPr>
              <a:t>hợp</a:t>
            </a:r>
            <a:endParaRPr lang="en-US" sz="2800" dirty="0" smtClean="0">
              <a:latin typeface="Times New Roman" pitchFamily="18" charset="0"/>
              <a:cs typeface="Times New Roman" pitchFamily="18" charset="0"/>
              <a:sym typeface="Wingdings" panose="05000000000000000000" pitchFamily="2" charset="2"/>
            </a:endParaRPr>
          </a:p>
          <a:p>
            <a:pPr marL="0" indent="0" algn="just">
              <a:lnSpc>
                <a:spcPct val="150000"/>
              </a:lnSpc>
              <a:spcBef>
                <a:spcPts val="600"/>
              </a:spcBef>
              <a:defRPr/>
            </a:pPr>
            <a:r>
              <a:rPr lang="vi-VN" sz="2800" dirty="0" smtClean="0">
                <a:latin typeface="Times New Roman" pitchFamily="18" charset="0"/>
                <a:cs typeface="Times New Roman" pitchFamily="18" charset="0"/>
                <a:sym typeface="Wingdings" panose="05000000000000000000" pitchFamily="2" charset="2"/>
              </a:rPr>
              <a:t> Kết quả nghiên cứu kinh tế chỉ xác định được ở mức trung bình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1152</Words>
  <Application>Microsoft Office PowerPoint</Application>
  <PresentationFormat>Custom</PresentationFormat>
  <Paragraphs>243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.VnTime</vt:lpstr>
      <vt:lpstr>Arial</vt:lpstr>
      <vt:lpstr>Century Gothic</vt:lpstr>
      <vt:lpstr>Times New Roman</vt:lpstr>
      <vt:lpstr>Verdana</vt:lpstr>
      <vt:lpstr>Wingdings</vt:lpstr>
      <vt:lpstr>Books 16x9</vt:lpstr>
      <vt:lpstr>CHƯƠNG 1:  NHẬP MÔN KINH TẾ HỌC VĨ MÔ</vt:lpstr>
      <vt:lpstr>CHƯƠNG 1: NHẬP MÔN KINH TẾ HỌC VĨ MÔ</vt:lpstr>
      <vt:lpstr>1. KHÁI NIỆM, ĐẶC TRƯNG VÀ PHƯƠNG PHÁP NGHIÊN CỨU CỦA KINH TẾ HỌC</vt:lpstr>
      <vt:lpstr>Một số vấn đề cần làm rõ về khái niệm kinh tế học</vt:lpstr>
      <vt:lpstr>PowerPoint Presentation</vt:lpstr>
      <vt:lpstr>PHÂN LOẠI KINH TẾ HỌC</vt:lpstr>
      <vt:lpstr>1. KHÁI NIỆM, ĐẶC TRƯNG VÀ PHƯƠNG PHÁP  NGHIÊN CỨU CỦA KINH TẾ HỌC</vt:lpstr>
      <vt:lpstr>1. KHÁI NIỆM, ĐẶC TRƯNG VÀ PHƯƠNG PHÁP  NGHIÊN CỨU CỦA KINH TẾ HỌC</vt:lpstr>
      <vt:lpstr>1. KHÁI NIỆM, ĐẶC TRƯNG VÀ PHƯƠNG PHÁP  NGHIÊN CỨU CỦA KINH TẾ HỌC</vt:lpstr>
      <vt:lpstr>2. CÁC VẤN ĐỀ VỀ TỔ CHỨC KINH TẾ</vt:lpstr>
      <vt:lpstr>2. CÁC VẤN ĐỀ VỀ TỔ CHỨC KINH TẾ</vt:lpstr>
      <vt:lpstr>2. CÁC VẤN ĐỀ VỀ TỔ CHỨC KINH TẾ</vt:lpstr>
      <vt:lpstr>3. MỘT SỐ KHÁI NIỆM VÀ QUY LUẬT CƠ BẢN  TRONG KINH TẾ HỌC</vt:lpstr>
      <vt:lpstr>3. MỘT SỐ KHÁI NIỆM VÀ QUY LUẬT CƠ BẢN  TRONG KINH TẾ HỌC</vt:lpstr>
      <vt:lpstr>3. MỘT SỐ KHÁI NIỆM VÀ QUY LUẬT CƠ BẢN  TRONG KINH TẾ HỌC</vt:lpstr>
      <vt:lpstr>3. MỘT SỐ KHÁI NIỆM VÀ QUY LUẬT CƠ BẢN  TRONG KINH TẾ HỌC</vt:lpstr>
      <vt:lpstr>3. MỘT SỐ KHÁI NIỆM VÀ QUY LUẬT CƠ BẢN  TRONG KINH TẾ HỌC</vt:lpstr>
      <vt:lpstr>3. MỘT SỐ KHÁI NIỆM VÀ QUY LUẬT CƠ BẢN  TRONG KINH TẾ HỌC</vt:lpstr>
      <vt:lpstr>3. MỘT SỐ KHÁI NIỆM VÀ QUY LUẬT CƠ BẢN  TRONG KINH TẾ HỌC</vt:lpstr>
      <vt:lpstr>3. MỘT SỐ KHÁI NIỆM VÀ QUY LUẬT CƠ BẢN  TRONG KINH TẾ HỌC</vt:lpstr>
      <vt:lpstr>4. PHÂN TÍCH CUNG CẦU</vt:lpstr>
      <vt:lpstr>4. PHÂN TÍCH CUNG CẦU</vt:lpstr>
      <vt:lpstr>4. PHÂN TÍCH CUNG CẦU</vt:lpstr>
      <vt:lpstr>4. PHÂN TÍCH CUNG CẦU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2016-07-12T10:57:52Z</dcterms:created>
  <dcterms:modified xsi:type="dcterms:W3CDTF">2016-09-18T01:29:57Z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